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60" r:id="rId6"/>
    <p:sldId id="262" r:id="rId7"/>
    <p:sldId id="264" r:id="rId8"/>
    <p:sldId id="281" r:id="rId9"/>
    <p:sldId id="265" r:id="rId10"/>
    <p:sldId id="268" r:id="rId11"/>
    <p:sldId id="269" r:id="rId12"/>
    <p:sldId id="271" r:id="rId13"/>
    <p:sldId id="278" r:id="rId14"/>
    <p:sldId id="273" r:id="rId15"/>
    <p:sldId id="274" r:id="rId16"/>
    <p:sldId id="275" r:id="rId17"/>
    <p:sldId id="276" r:id="rId18"/>
    <p:sldId id="277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E8C"/>
    <a:srgbClr val="99A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F2451-49A0-4E34-9BB9-D833D5E1590D}" v="3" dt="2023-06-25T12:10:01.400"/>
    <p1510:client id="{222AF84A-75C6-438E-9B11-B76143CD49DE}" v="2" dt="2023-06-25T14:35:23.718"/>
    <p1510:client id="{F11BEB80-368C-8D46-9CB6-61A1B4B23ABB}" v="4912" dt="2023-06-25T11:09:43.293"/>
    <p1510:client id="{F9402FCE-B72F-49A3-875A-21A4D28C7D30}" v="12090" dt="2023-06-25T05:14:46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6"/>
  </p:normalViewPr>
  <p:slideViewPr>
    <p:cSldViewPr snapToGrid="0">
      <p:cViewPr>
        <p:scale>
          <a:sx n="125" d="100"/>
          <a:sy n="125" d="100"/>
        </p:scale>
        <p:origin x="130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창섭" userId="41653065-1b61-48c1-a4a8-f06abfc550e3" providerId="ADAL" clId="{222AF84A-75C6-438E-9B11-B76143CD49DE}"/>
    <pc:docChg chg="undo custSel modSld">
      <pc:chgData name="송 창섭" userId="41653065-1b61-48c1-a4a8-f06abfc550e3" providerId="ADAL" clId="{222AF84A-75C6-438E-9B11-B76143CD49DE}" dt="2023-06-25T14:57:18.220" v="709" actId="20577"/>
      <pc:docMkLst>
        <pc:docMk/>
      </pc:docMkLst>
      <pc:sldChg chg="modSp mod">
        <pc:chgData name="송 창섭" userId="41653065-1b61-48c1-a4a8-f06abfc550e3" providerId="ADAL" clId="{222AF84A-75C6-438E-9B11-B76143CD49DE}" dt="2023-06-25T13:21:03.052" v="37" actId="20577"/>
        <pc:sldMkLst>
          <pc:docMk/>
          <pc:sldMk cId="3469138624" sldId="273"/>
        </pc:sldMkLst>
        <pc:spChg chg="mod">
          <ac:chgData name="송 창섭" userId="41653065-1b61-48c1-a4a8-f06abfc550e3" providerId="ADAL" clId="{222AF84A-75C6-438E-9B11-B76143CD49DE}" dt="2023-06-25T13:21:03.052" v="37" actId="20577"/>
          <ac:spMkLst>
            <pc:docMk/>
            <pc:sldMk cId="3469138624" sldId="273"/>
            <ac:spMk id="4142" creationId="{5AF7A558-7077-4830-C8DD-25C40D39577D}"/>
          </ac:spMkLst>
        </pc:spChg>
        <pc:spChg chg="mod">
          <ac:chgData name="송 창섭" userId="41653065-1b61-48c1-a4a8-f06abfc550e3" providerId="ADAL" clId="{222AF84A-75C6-438E-9B11-B76143CD49DE}" dt="2023-06-25T13:20:51.311" v="36" actId="14100"/>
          <ac:spMkLst>
            <pc:docMk/>
            <pc:sldMk cId="3469138624" sldId="273"/>
            <ac:spMk id="4143" creationId="{D0068C66-7C08-15B2-CA1E-6CC691C92DE9}"/>
          </ac:spMkLst>
        </pc:spChg>
      </pc:sldChg>
      <pc:sldChg chg="modSp mod">
        <pc:chgData name="송 창섭" userId="41653065-1b61-48c1-a4a8-f06abfc550e3" providerId="ADAL" clId="{222AF84A-75C6-438E-9B11-B76143CD49DE}" dt="2023-06-25T14:57:18.220" v="709" actId="20577"/>
        <pc:sldMkLst>
          <pc:docMk/>
          <pc:sldMk cId="1512489107" sldId="274"/>
        </pc:sldMkLst>
        <pc:spChg chg="mod">
          <ac:chgData name="송 창섭" userId="41653065-1b61-48c1-a4a8-f06abfc550e3" providerId="ADAL" clId="{222AF84A-75C6-438E-9B11-B76143CD49DE}" dt="2023-06-25T14:57:18.220" v="709" actId="20577"/>
          <ac:spMkLst>
            <pc:docMk/>
            <pc:sldMk cId="1512489107" sldId="274"/>
            <ac:spMk id="3" creationId="{4A689735-3073-B4B1-4964-3ECA83700A7D}"/>
          </ac:spMkLst>
        </pc:spChg>
      </pc:sldChg>
      <pc:sldChg chg="modSp mod">
        <pc:chgData name="송 창섭" userId="41653065-1b61-48c1-a4a8-f06abfc550e3" providerId="ADAL" clId="{222AF84A-75C6-438E-9B11-B76143CD49DE}" dt="2023-06-25T13:27:08.964" v="211" actId="1076"/>
        <pc:sldMkLst>
          <pc:docMk/>
          <pc:sldMk cId="3752362790" sldId="276"/>
        </pc:sldMkLst>
        <pc:spChg chg="mod">
          <ac:chgData name="송 창섭" userId="41653065-1b61-48c1-a4a8-f06abfc550e3" providerId="ADAL" clId="{222AF84A-75C6-438E-9B11-B76143CD49DE}" dt="2023-06-25T13:26:58.303" v="184" actId="20577"/>
          <ac:spMkLst>
            <pc:docMk/>
            <pc:sldMk cId="3752362790" sldId="276"/>
            <ac:spMk id="8" creationId="{37EEAC1D-D40E-7AE6-C7BA-04E19BDBF751}"/>
          </ac:spMkLst>
        </pc:spChg>
        <pc:spChg chg="mod">
          <ac:chgData name="송 창섭" userId="41653065-1b61-48c1-a4a8-f06abfc550e3" providerId="ADAL" clId="{222AF84A-75C6-438E-9B11-B76143CD49DE}" dt="2023-06-25T13:24:59.794" v="107" actId="14100"/>
          <ac:spMkLst>
            <pc:docMk/>
            <pc:sldMk cId="3752362790" sldId="276"/>
            <ac:spMk id="9" creationId="{CE4C6B5B-FCFC-544B-19D4-C1B8017A10A1}"/>
          </ac:spMkLst>
        </pc:spChg>
        <pc:spChg chg="mod">
          <ac:chgData name="송 창섭" userId="41653065-1b61-48c1-a4a8-f06abfc550e3" providerId="ADAL" clId="{222AF84A-75C6-438E-9B11-B76143CD49DE}" dt="2023-06-25T13:27:08.964" v="211" actId="1076"/>
          <ac:spMkLst>
            <pc:docMk/>
            <pc:sldMk cId="3752362790" sldId="276"/>
            <ac:spMk id="12" creationId="{5A11C365-9B3C-9C96-F086-1C79039A2C4E}"/>
          </ac:spMkLst>
        </pc:spChg>
        <pc:spChg chg="mod">
          <ac:chgData name="송 창섭" userId="41653065-1b61-48c1-a4a8-f06abfc550e3" providerId="ADAL" clId="{222AF84A-75C6-438E-9B11-B76143CD49DE}" dt="2023-06-25T13:25:53.508" v="148" actId="14100"/>
          <ac:spMkLst>
            <pc:docMk/>
            <pc:sldMk cId="3752362790" sldId="276"/>
            <ac:spMk id="15" creationId="{6DCA331A-9142-23F8-4A3B-36B585D4EBCD}"/>
          </ac:spMkLst>
        </pc:spChg>
      </pc:sldChg>
      <pc:sldChg chg="modSp mod">
        <pc:chgData name="송 창섭" userId="41653065-1b61-48c1-a4a8-f06abfc550e3" providerId="ADAL" clId="{222AF84A-75C6-438E-9B11-B76143CD49DE}" dt="2023-06-25T13:27:38.666" v="212" actId="14100"/>
        <pc:sldMkLst>
          <pc:docMk/>
          <pc:sldMk cId="1850759867" sldId="277"/>
        </pc:sldMkLst>
        <pc:spChg chg="mod">
          <ac:chgData name="송 창섭" userId="41653065-1b61-48c1-a4a8-f06abfc550e3" providerId="ADAL" clId="{222AF84A-75C6-438E-9B11-B76143CD49DE}" dt="2023-06-25T13:27:38.666" v="212" actId="14100"/>
          <ac:spMkLst>
            <pc:docMk/>
            <pc:sldMk cId="1850759867" sldId="277"/>
            <ac:spMk id="4" creationId="{0FD8882B-A7AD-12A9-206C-8899E2C6F6AB}"/>
          </ac:spMkLst>
        </pc:spChg>
        <pc:spChg chg="mod">
          <ac:chgData name="송 창섭" userId="41653065-1b61-48c1-a4a8-f06abfc550e3" providerId="ADAL" clId="{222AF84A-75C6-438E-9B11-B76143CD49DE}" dt="2023-06-25T13:20:42.754" v="26" actId="14100"/>
          <ac:spMkLst>
            <pc:docMk/>
            <pc:sldMk cId="1850759867" sldId="277"/>
            <ac:spMk id="6" creationId="{D01A4746-7F9F-89F7-7FF0-29249B0EA346}"/>
          </ac:spMkLst>
        </pc:spChg>
      </pc:sldChg>
      <pc:sldChg chg="addSp delSp modSp mod">
        <pc:chgData name="송 창섭" userId="41653065-1b61-48c1-a4a8-f06abfc550e3" providerId="ADAL" clId="{222AF84A-75C6-438E-9B11-B76143CD49DE}" dt="2023-06-25T14:28:24.249" v="484" actId="20577"/>
        <pc:sldMkLst>
          <pc:docMk/>
          <pc:sldMk cId="1921121619" sldId="280"/>
        </pc:sldMkLst>
        <pc:spChg chg="add del mod">
          <ac:chgData name="송 창섭" userId="41653065-1b61-48c1-a4a8-f06abfc550e3" providerId="ADAL" clId="{222AF84A-75C6-438E-9B11-B76143CD49DE}" dt="2023-06-25T14:22:31.658" v="393"/>
          <ac:spMkLst>
            <pc:docMk/>
            <pc:sldMk cId="1921121619" sldId="280"/>
            <ac:spMk id="3" creationId="{82F0615A-DE5E-221A-0C7E-AFD685E873D9}"/>
          </ac:spMkLst>
        </pc:spChg>
        <pc:spChg chg="mod">
          <ac:chgData name="송 창섭" userId="41653065-1b61-48c1-a4a8-f06abfc550e3" providerId="ADAL" clId="{222AF84A-75C6-438E-9B11-B76143CD49DE}" dt="2023-06-25T14:28:24.249" v="484" actId="20577"/>
          <ac:spMkLst>
            <pc:docMk/>
            <pc:sldMk cId="1921121619" sldId="280"/>
            <ac:spMk id="9" creationId="{A3BE5E95-BD44-489E-5283-C123A37B3B8F}"/>
          </ac:spMkLst>
        </pc:spChg>
        <pc:spChg chg="mod">
          <ac:chgData name="송 창섭" userId="41653065-1b61-48c1-a4a8-f06abfc550e3" providerId="ADAL" clId="{222AF84A-75C6-438E-9B11-B76143CD49DE}" dt="2023-06-25T14:27:08.654" v="457" actId="20577"/>
          <ac:spMkLst>
            <pc:docMk/>
            <pc:sldMk cId="1921121619" sldId="280"/>
            <ac:spMk id="11" creationId="{D2BA9439-5291-CE57-0B08-AD60FC6F1959}"/>
          </ac:spMkLst>
        </pc:spChg>
      </pc:sldChg>
    </pc:docChg>
  </pc:docChgLst>
  <pc:docChgLst>
    <pc:chgData name="김 택완" userId="500639b8-495d-49db-8d4f-d09bcc6bc105" providerId="ADAL" clId="{04BF2451-49A0-4E34-9BB9-D833D5E1590D}"/>
    <pc:docChg chg="custSel addSld delSld modSld">
      <pc:chgData name="김 택완" userId="500639b8-495d-49db-8d4f-d09bcc6bc105" providerId="ADAL" clId="{04BF2451-49A0-4E34-9BB9-D833D5E1590D}" dt="2023-06-25T12:13:06.892" v="27" actId="20577"/>
      <pc:docMkLst>
        <pc:docMk/>
      </pc:docMkLst>
      <pc:sldChg chg="modSp mod">
        <pc:chgData name="김 택완" userId="500639b8-495d-49db-8d4f-d09bcc6bc105" providerId="ADAL" clId="{04BF2451-49A0-4E34-9BB9-D833D5E1590D}" dt="2023-06-25T12:11:03.856" v="18" actId="20577"/>
        <pc:sldMkLst>
          <pc:docMk/>
          <pc:sldMk cId="238097779" sldId="258"/>
        </pc:sldMkLst>
        <pc:spChg chg="mod">
          <ac:chgData name="김 택완" userId="500639b8-495d-49db-8d4f-d09bcc6bc105" providerId="ADAL" clId="{04BF2451-49A0-4E34-9BB9-D833D5E1590D}" dt="2023-06-25T12:11:03.856" v="18" actId="20577"/>
          <ac:spMkLst>
            <pc:docMk/>
            <pc:sldMk cId="238097779" sldId="258"/>
            <ac:spMk id="9" creationId="{3FEE7A84-959D-78BC-7DF0-021BC7EFA669}"/>
          </ac:spMkLst>
        </pc:spChg>
      </pc:sldChg>
      <pc:sldChg chg="modSp mod">
        <pc:chgData name="김 택완" userId="500639b8-495d-49db-8d4f-d09bcc6bc105" providerId="ADAL" clId="{04BF2451-49A0-4E34-9BB9-D833D5E1590D}" dt="2023-06-25T12:13:06.892" v="27" actId="20577"/>
        <pc:sldMkLst>
          <pc:docMk/>
          <pc:sldMk cId="2408774563" sldId="265"/>
        </pc:sldMkLst>
        <pc:spChg chg="mod">
          <ac:chgData name="김 택완" userId="500639b8-495d-49db-8d4f-d09bcc6bc105" providerId="ADAL" clId="{04BF2451-49A0-4E34-9BB9-D833D5E1590D}" dt="2023-06-25T12:13:06.892" v="27" actId="20577"/>
          <ac:spMkLst>
            <pc:docMk/>
            <pc:sldMk cId="2408774563" sldId="265"/>
            <ac:spMk id="15" creationId="{7410E0E5-C4E1-BFBD-4351-1480B55897F6}"/>
          </ac:spMkLst>
        </pc:spChg>
      </pc:sldChg>
      <pc:sldChg chg="del">
        <pc:chgData name="김 택완" userId="500639b8-495d-49db-8d4f-d09bcc6bc105" providerId="ADAL" clId="{04BF2451-49A0-4E34-9BB9-D833D5E1590D}" dt="2023-06-25T12:07:00.232" v="1" actId="47"/>
        <pc:sldMkLst>
          <pc:docMk/>
          <pc:sldMk cId="812894653" sldId="279"/>
        </pc:sldMkLst>
      </pc:sldChg>
      <pc:sldChg chg="add del">
        <pc:chgData name="김 택완" userId="500639b8-495d-49db-8d4f-d09bcc6bc105" providerId="ADAL" clId="{04BF2451-49A0-4E34-9BB9-D833D5E1590D}" dt="2023-06-25T12:10:06.199" v="6" actId="47"/>
        <pc:sldMkLst>
          <pc:docMk/>
          <pc:sldMk cId="4036224871" sldId="282"/>
        </pc:sldMkLst>
      </pc:sldChg>
      <pc:sldChg chg="addSp delSp modSp add mod">
        <pc:chgData name="김 택완" userId="500639b8-495d-49db-8d4f-d09bcc6bc105" providerId="ADAL" clId="{04BF2451-49A0-4E34-9BB9-D833D5E1590D}" dt="2023-06-25T12:10:20.976" v="9" actId="14100"/>
        <pc:sldMkLst>
          <pc:docMk/>
          <pc:sldMk cId="323672722" sldId="283"/>
        </pc:sldMkLst>
        <pc:picChg chg="add mod">
          <ac:chgData name="김 택완" userId="500639b8-495d-49db-8d4f-d09bcc6bc105" providerId="ADAL" clId="{04BF2451-49A0-4E34-9BB9-D833D5E1590D}" dt="2023-06-25T12:10:20.976" v="9" actId="14100"/>
          <ac:picMkLst>
            <pc:docMk/>
            <pc:sldMk cId="323672722" sldId="283"/>
            <ac:picMk id="3" creationId="{D5200778-FE36-AC9F-4C42-343B80248DCD}"/>
          </ac:picMkLst>
        </pc:picChg>
        <pc:picChg chg="del">
          <ac:chgData name="김 택완" userId="500639b8-495d-49db-8d4f-d09bcc6bc105" providerId="ADAL" clId="{04BF2451-49A0-4E34-9BB9-D833D5E1590D}" dt="2023-06-25T12:10:09.672" v="7" actId="478"/>
          <ac:picMkLst>
            <pc:docMk/>
            <pc:sldMk cId="323672722" sldId="283"/>
            <ac:picMk id="6" creationId="{A6660C8D-0794-F195-7C97-094636F767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2023-06-25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텍스트이(가) 표시된 사진">
            <a:extLst>
              <a:ext uri="{FF2B5EF4-FFF2-40B4-BE49-F238E27FC236}">
                <a16:creationId xmlns:a16="http://schemas.microsoft.com/office/drawing/2014/main" id="{A6660C8D-0794-F195-7C97-094636F76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5891"/>
            <a:ext cx="12203501" cy="68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4.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Data pre-processing &amp; Augmentation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(Train set)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5E3B92-08F4-28A5-D26C-1A0032AF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7" y="2292595"/>
            <a:ext cx="1654628" cy="1650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43BA9D-A788-9BA5-67C3-C68BB272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59" y="2537459"/>
            <a:ext cx="1024127" cy="1142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A5CEA3-AF77-0B43-371B-C8E073C0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38" y="1398813"/>
            <a:ext cx="4661539" cy="51230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AE1DC-8121-3200-E55E-6D07FC8E4777}"/>
              </a:ext>
            </a:extLst>
          </p:cNvPr>
          <p:cNvSpPr/>
          <p:nvPr/>
        </p:nvSpPr>
        <p:spPr>
          <a:xfrm>
            <a:off x="679269" y="1645920"/>
            <a:ext cx="1201782" cy="783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0BB9BC-03F3-FBA7-5D1B-F3E3E7820660}"/>
              </a:ext>
            </a:extLst>
          </p:cNvPr>
          <p:cNvSpPr/>
          <p:nvPr/>
        </p:nvSpPr>
        <p:spPr>
          <a:xfrm>
            <a:off x="7834228" y="2945834"/>
            <a:ext cx="613086" cy="374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3D3C8-D584-BD90-2B91-CE812DBD6A4D}"/>
              </a:ext>
            </a:extLst>
          </p:cNvPr>
          <p:cNvSpPr txBox="1"/>
          <p:nvPr/>
        </p:nvSpPr>
        <p:spPr>
          <a:xfrm>
            <a:off x="6461759" y="4467630"/>
            <a:ext cx="4302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Resize </a:t>
            </a:r>
            <a:r>
              <a:rPr lang="ko-KR" altLang="en-US" sz="1200" b="1" dirty="0"/>
              <a:t>대신 </a:t>
            </a:r>
            <a:r>
              <a:rPr lang="en-US" altLang="ko-KR" sz="1200" b="1" dirty="0" err="1"/>
              <a:t>PadIfNeeded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사용한 이유</a:t>
            </a:r>
            <a:r>
              <a:rPr lang="en-US" altLang="ko-KR" sz="1200" b="1" dirty="0"/>
              <a:t>:</a:t>
            </a:r>
          </a:p>
          <a:p>
            <a:endParaRPr lang="en-US" altLang="ko-KR" sz="1200" b="1" dirty="0"/>
          </a:p>
          <a:p>
            <a:r>
              <a:rPr lang="ko-KR" altLang="en-US" sz="1200" dirty="0"/>
              <a:t>학습 데이터의 </a:t>
            </a:r>
            <a:r>
              <a:rPr lang="ko-KR" altLang="en-US" sz="1200" dirty="0" err="1"/>
              <a:t>차량별</a:t>
            </a:r>
            <a:r>
              <a:rPr lang="ko-KR" altLang="en-US" sz="1200" dirty="0"/>
              <a:t> 너비</a:t>
            </a:r>
            <a:r>
              <a:rPr lang="en-US" altLang="ko-KR" sz="1200" dirty="0"/>
              <a:t>, </a:t>
            </a:r>
            <a:r>
              <a:rPr lang="ko-KR" altLang="en-US" sz="1200" dirty="0"/>
              <a:t>높이 분포를 확인해보았을 때</a:t>
            </a:r>
            <a:endParaRPr lang="en-US" altLang="ko-KR" sz="1200" dirty="0"/>
          </a:p>
          <a:p>
            <a:r>
              <a:rPr lang="ko-KR" altLang="en-US" sz="1200" dirty="0"/>
              <a:t>연관성이 있다고 판단하여 너비</a:t>
            </a:r>
            <a:r>
              <a:rPr lang="en-US" altLang="ko-KR" sz="1200" dirty="0"/>
              <a:t>, </a:t>
            </a:r>
            <a:r>
              <a:rPr lang="ko-KR" altLang="en-US" sz="1200" dirty="0"/>
              <a:t>높이 정보를 주기 위해</a:t>
            </a:r>
            <a:endParaRPr lang="en-US" altLang="ko-KR" sz="1200" dirty="0"/>
          </a:p>
          <a:p>
            <a:r>
              <a:rPr lang="ko-KR" altLang="en-US" sz="1200" dirty="0"/>
              <a:t>패딩을 통한 </a:t>
            </a:r>
            <a:r>
              <a:rPr lang="en-US" altLang="ko-KR" sz="1200" dirty="0"/>
              <a:t>data shape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맞춰주었음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9710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4.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Data pre-processing &amp; Augmentation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(Train set)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43BA9D-A788-9BA5-67C3-C68BB272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00" y="2538000"/>
            <a:ext cx="1024127" cy="11429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A5CEA3-AF77-0B43-371B-C8E073C0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38" y="1398813"/>
            <a:ext cx="4661539" cy="51230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BAE1DC-8121-3200-E55E-6D07FC8E4777}"/>
              </a:ext>
            </a:extLst>
          </p:cNvPr>
          <p:cNvSpPr/>
          <p:nvPr/>
        </p:nvSpPr>
        <p:spPr>
          <a:xfrm>
            <a:off x="696686" y="3300548"/>
            <a:ext cx="1201782" cy="148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50BB9BC-03F3-FBA7-5D1B-F3E3E7820660}"/>
              </a:ext>
            </a:extLst>
          </p:cNvPr>
          <p:cNvSpPr/>
          <p:nvPr/>
        </p:nvSpPr>
        <p:spPr>
          <a:xfrm>
            <a:off x="7833600" y="2944800"/>
            <a:ext cx="613086" cy="374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03D3C8-D584-BD90-2B91-CE812DBD6A4D}"/>
              </a:ext>
            </a:extLst>
          </p:cNvPr>
          <p:cNvSpPr txBox="1"/>
          <p:nvPr/>
        </p:nvSpPr>
        <p:spPr>
          <a:xfrm>
            <a:off x="6462000" y="4479792"/>
            <a:ext cx="430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ToGray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사용한 이유</a:t>
            </a:r>
            <a:r>
              <a:rPr lang="en-US" altLang="ko-KR" sz="1200" b="1" dirty="0"/>
              <a:t>:</a:t>
            </a:r>
          </a:p>
          <a:p>
            <a:endParaRPr lang="en-US" altLang="ko-KR" sz="1200" b="1" dirty="0"/>
          </a:p>
          <a:p>
            <a:r>
              <a:rPr lang="ko-KR" altLang="en-US" sz="1200" dirty="0"/>
              <a:t>차량을 색상으로 구분하지 않고 차의 형태로만 구분하도록</a:t>
            </a:r>
            <a:endParaRPr lang="en-US" altLang="ko-KR" sz="1200" dirty="0"/>
          </a:p>
          <a:p>
            <a:r>
              <a:rPr lang="ko-KR" altLang="en-US" sz="1200" dirty="0"/>
              <a:t>색상 정보를 최소화하기 위해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2B4736-299E-1A3B-D885-979A1EBC6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68" y="2511000"/>
            <a:ext cx="1055804" cy="11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4.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Data pre-processing &amp; Augmentation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(Train set)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A5CEA3-AF77-0B43-371B-C8E073C0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8" y="1398813"/>
            <a:ext cx="4661539" cy="51230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03D3C8-D584-BD90-2B91-CE812DBD6A4D}"/>
              </a:ext>
            </a:extLst>
          </p:cNvPr>
          <p:cNvSpPr txBox="1"/>
          <p:nvPr/>
        </p:nvSpPr>
        <p:spPr>
          <a:xfrm>
            <a:off x="6090851" y="2137227"/>
            <a:ext cx="58075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그 외 나머지</a:t>
            </a:r>
            <a:endParaRPr lang="en-US" altLang="ko-KR" sz="1200" b="1" dirty="0"/>
          </a:p>
          <a:p>
            <a:r>
              <a:rPr lang="en-US" altLang="ko-KR" sz="1200" b="1" dirty="0" err="1"/>
              <a:t>ShiftScaleRotate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HorizontalFlip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GaussianBlur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GaussNoise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/>
              <a:t>Sharpen,</a:t>
            </a:r>
          </a:p>
          <a:p>
            <a:r>
              <a:rPr lang="en-US" altLang="ko-KR" sz="1200" b="1" dirty="0" err="1"/>
              <a:t>Equlize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HueSaturationValue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RandomBrightNessContrast</a:t>
            </a:r>
            <a:r>
              <a:rPr lang="en-US" altLang="ko-KR" sz="1200" b="1" dirty="0"/>
              <a:t>,</a:t>
            </a:r>
          </a:p>
          <a:p>
            <a:r>
              <a:rPr lang="en-US" altLang="ko-KR" sz="1200" b="1" dirty="0" err="1"/>
              <a:t>CoarseDropout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을 사용한 이유</a:t>
            </a:r>
            <a:r>
              <a:rPr lang="en-US" altLang="ko-KR" sz="1200" b="1" dirty="0"/>
              <a:t>:</a:t>
            </a:r>
          </a:p>
          <a:p>
            <a:endParaRPr lang="en-US" altLang="ko-KR" sz="1200" b="1" dirty="0"/>
          </a:p>
          <a:p>
            <a:r>
              <a:rPr lang="ko-KR" altLang="en-US" sz="1200" dirty="0"/>
              <a:t>학습 데이터셋의 차량 이동 방향이 일정하여 </a:t>
            </a:r>
            <a:r>
              <a:rPr lang="en-US" altLang="ko-KR" sz="1200" dirty="0" err="1"/>
              <a:t>VerticalFlip</a:t>
            </a:r>
            <a:r>
              <a:rPr lang="ko-KR" altLang="en-US" sz="1200" dirty="0"/>
              <a:t>은 사용하지 않음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약간의 회전</a:t>
            </a:r>
            <a:r>
              <a:rPr lang="en-US" altLang="ko-KR" sz="1200" dirty="0"/>
              <a:t>, </a:t>
            </a:r>
            <a:r>
              <a:rPr lang="ko-KR" altLang="en-US" sz="1200" dirty="0"/>
              <a:t>색조 변경</a:t>
            </a:r>
            <a:r>
              <a:rPr lang="en-US" altLang="ko-KR" sz="1200" dirty="0"/>
              <a:t>, </a:t>
            </a:r>
            <a:r>
              <a:rPr lang="ko-KR" altLang="en-US" sz="1200" dirty="0"/>
              <a:t>밝기 변경</a:t>
            </a:r>
            <a:r>
              <a:rPr lang="en-US" altLang="ko-KR" sz="1200" dirty="0"/>
              <a:t>, </a:t>
            </a:r>
            <a:r>
              <a:rPr lang="ko-KR" altLang="en-US" sz="1200" dirty="0"/>
              <a:t>흐려지거나</a:t>
            </a:r>
            <a:r>
              <a:rPr lang="en-US" altLang="ko-KR" sz="1200" dirty="0"/>
              <a:t>, </a:t>
            </a:r>
            <a:r>
              <a:rPr lang="ko-KR" altLang="en-US" sz="1200" dirty="0"/>
              <a:t>선명함</a:t>
            </a:r>
            <a:r>
              <a:rPr lang="en-US" altLang="ko-KR" sz="1200" dirty="0"/>
              <a:t>, </a:t>
            </a:r>
            <a:r>
              <a:rPr lang="ko-KR" altLang="en-US" sz="1200" dirty="0"/>
              <a:t>일부가 가려지더라도</a:t>
            </a:r>
            <a:endParaRPr lang="en-US" altLang="ko-KR" sz="1200" dirty="0"/>
          </a:p>
          <a:p>
            <a:r>
              <a:rPr lang="ko-KR" altLang="en-US" sz="1200" dirty="0"/>
              <a:t>해당 차종 맞출 수 있게 증강</a:t>
            </a:r>
          </a:p>
        </p:txBody>
      </p:sp>
    </p:spTree>
    <p:extLst>
      <p:ext uri="{BB962C8B-B14F-4D97-AF65-F5344CB8AC3E}">
        <p14:creationId xmlns:p14="http://schemas.microsoft.com/office/powerpoint/2010/main" val="81933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5.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Training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1B5355-4445-0F8D-263B-CC89BBA6F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740" y="1770242"/>
            <a:ext cx="5238341" cy="33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953A7D-2ED8-5A2C-E2A9-28C28B584775}"/>
              </a:ext>
            </a:extLst>
          </p:cNvPr>
          <p:cNvSpPr txBox="1"/>
          <p:nvPr/>
        </p:nvSpPr>
        <p:spPr>
          <a:xfrm>
            <a:off x="894533" y="3373428"/>
            <a:ext cx="4110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StratifiedKFold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적용</a:t>
            </a:r>
            <a:endParaRPr lang="en-US" altLang="ko-KR" sz="1200" b="1" dirty="0"/>
          </a:p>
          <a:p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/>
              <a:t>클래스 분포가 균일하게 학습 데이터셋 </a:t>
            </a:r>
            <a:r>
              <a:rPr lang="en-US" altLang="ko-KR" sz="1200" dirty="0"/>
              <a:t>5</a:t>
            </a:r>
            <a:r>
              <a:rPr lang="ko-KR" altLang="en-US" sz="1200" dirty="0"/>
              <a:t>분할 하여</a:t>
            </a: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5</a:t>
            </a:r>
            <a:r>
              <a:rPr lang="ko-KR" altLang="en-US" sz="1200" dirty="0"/>
              <a:t>개의 분류 모델을 학습 및 검증</a:t>
            </a: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err="1"/>
              <a:t>CrossEntropyLoss</a:t>
            </a:r>
            <a:r>
              <a:rPr lang="ko-KR" altLang="en-US" sz="1200" dirty="0"/>
              <a:t> 사용</a:t>
            </a: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Valid Loss</a:t>
            </a:r>
            <a:r>
              <a:rPr lang="ko-KR" altLang="en-US" sz="1200" dirty="0"/>
              <a:t>가 가장 낮은 모델을 저장</a:t>
            </a: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75E9F-BABF-2539-66F2-7928F3C02BDC}"/>
              </a:ext>
            </a:extLst>
          </p:cNvPr>
          <p:cNvSpPr txBox="1"/>
          <p:nvPr/>
        </p:nvSpPr>
        <p:spPr>
          <a:xfrm>
            <a:off x="894533" y="1770242"/>
            <a:ext cx="355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학습 파라미터</a:t>
            </a:r>
            <a:endParaRPr lang="en-US" altLang="ko-KR" sz="1200" b="1" dirty="0"/>
          </a:p>
          <a:p>
            <a:endParaRPr lang="en-US" altLang="ko-KR" sz="1200" dirty="0"/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Learning late: 0.0001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Batch size: 32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Num workers: 64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/>
              <a:t>Max epoch: 33</a:t>
            </a:r>
          </a:p>
        </p:txBody>
      </p:sp>
    </p:spTree>
    <p:extLst>
      <p:ext uri="{BB962C8B-B14F-4D97-AF65-F5344CB8AC3E}">
        <p14:creationId xmlns:p14="http://schemas.microsoft.com/office/powerpoint/2010/main" val="148139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6.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Ensemble &amp; TTA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DEDCA0-F4C1-E4A8-8984-FEBB3FD138BA}"/>
              </a:ext>
            </a:extLst>
          </p:cNvPr>
          <p:cNvSpPr/>
          <p:nvPr/>
        </p:nvSpPr>
        <p:spPr>
          <a:xfrm>
            <a:off x="5651183" y="1689764"/>
            <a:ext cx="1298448" cy="377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Fold1 Model</a:t>
            </a:r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DAE7B0-1451-604A-1E7D-41E1E234768B}"/>
              </a:ext>
            </a:extLst>
          </p:cNvPr>
          <p:cNvSpPr/>
          <p:nvPr/>
        </p:nvSpPr>
        <p:spPr>
          <a:xfrm>
            <a:off x="5651183" y="2468005"/>
            <a:ext cx="1298448" cy="377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Fold2 Model</a:t>
            </a:r>
            <a:endParaRPr lang="ko-KR" altLang="en-US" sz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7CE802-681B-0D47-30FD-322AC19BE85D}"/>
              </a:ext>
            </a:extLst>
          </p:cNvPr>
          <p:cNvSpPr/>
          <p:nvPr/>
        </p:nvSpPr>
        <p:spPr>
          <a:xfrm>
            <a:off x="5651183" y="3184285"/>
            <a:ext cx="1298448" cy="377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Fold3 Model</a:t>
            </a:r>
            <a:endParaRPr lang="ko-KR" altLang="en-US" sz="12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602902-567F-E15F-DB8E-ECF4847CAE27}"/>
              </a:ext>
            </a:extLst>
          </p:cNvPr>
          <p:cNvSpPr/>
          <p:nvPr/>
        </p:nvSpPr>
        <p:spPr>
          <a:xfrm>
            <a:off x="5651183" y="3900565"/>
            <a:ext cx="1298448" cy="377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Fold4 Model</a:t>
            </a:r>
            <a:endParaRPr lang="ko-KR" altLang="en-US" sz="12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0CE3F6-395A-F881-63A8-D4EA88C86399}"/>
              </a:ext>
            </a:extLst>
          </p:cNvPr>
          <p:cNvSpPr/>
          <p:nvPr/>
        </p:nvSpPr>
        <p:spPr>
          <a:xfrm>
            <a:off x="5651183" y="4616845"/>
            <a:ext cx="1298448" cy="3779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Fold5 Model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2AD7563-06D7-6175-4584-D43DA2148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02" y="2847150"/>
            <a:ext cx="1795249" cy="10006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23DD8A-B48B-3430-3B5D-99296A81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46" y="3073225"/>
            <a:ext cx="460057" cy="4890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675766D-0862-829F-CDDC-D5D3BDED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88769" y="3445505"/>
            <a:ext cx="460056" cy="4890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F5972F7-3915-9FB8-FE2A-E370940F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09" y="2818001"/>
            <a:ext cx="460057" cy="4890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FF67CF-32D9-C2AA-4E0A-D94161385759}"/>
              </a:ext>
            </a:extLst>
          </p:cNvPr>
          <p:cNvSpPr/>
          <p:nvPr/>
        </p:nvSpPr>
        <p:spPr>
          <a:xfrm>
            <a:off x="3947351" y="2670810"/>
            <a:ext cx="755904" cy="1392936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61C629-B536-3C10-E7B0-B3B365B08283}"/>
              </a:ext>
            </a:extLst>
          </p:cNvPr>
          <p:cNvCxnSpPr>
            <a:cxnSpLocks/>
          </p:cNvCxnSpPr>
          <p:nvPr/>
        </p:nvCxnSpPr>
        <p:spPr>
          <a:xfrm>
            <a:off x="1618679" y="3317731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4A20328-24FA-2702-ED34-00D30B3168D9}"/>
              </a:ext>
            </a:extLst>
          </p:cNvPr>
          <p:cNvCxnSpPr>
            <a:cxnSpLocks/>
          </p:cNvCxnSpPr>
          <p:nvPr/>
        </p:nvCxnSpPr>
        <p:spPr>
          <a:xfrm>
            <a:off x="3679127" y="3317731"/>
            <a:ext cx="231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C3B4D2C-2AE0-D63E-3CC1-5D930B005AA0}"/>
              </a:ext>
            </a:extLst>
          </p:cNvPr>
          <p:cNvCxnSpPr>
            <a:stCxn id="21" idx="3"/>
            <a:endCxn id="9" idx="1"/>
          </p:cNvCxnSpPr>
          <p:nvPr/>
        </p:nvCxnSpPr>
        <p:spPr>
          <a:xfrm flipV="1">
            <a:off x="4703255" y="1878740"/>
            <a:ext cx="947928" cy="148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F735631-B8E9-89D9-A611-5539528D36D6}"/>
              </a:ext>
            </a:extLst>
          </p:cNvPr>
          <p:cNvCxnSpPr>
            <a:cxnSpLocks/>
            <a:stCxn id="21" idx="3"/>
            <a:endCxn id="11" idx="1"/>
          </p:cNvCxnSpPr>
          <p:nvPr/>
        </p:nvCxnSpPr>
        <p:spPr>
          <a:xfrm flipV="1">
            <a:off x="4703255" y="2656981"/>
            <a:ext cx="947928" cy="71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38BD50D-A4D5-7FDD-7621-AE0E35EFC97E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4703255" y="3367278"/>
            <a:ext cx="947928" cy="5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DBFA05F-279D-DD85-D745-51EF3BAC8CF9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>
            <a:off x="4703255" y="3367278"/>
            <a:ext cx="947928" cy="72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BEB4E11-64B9-7FD5-DFDA-32956EE1752D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4703255" y="3367278"/>
            <a:ext cx="947928" cy="143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A376703-EC71-E26F-C1E5-13F956FE83AA}"/>
              </a:ext>
            </a:extLst>
          </p:cNvPr>
          <p:cNvCxnSpPr>
            <a:cxnSpLocks/>
            <a:stCxn id="9" idx="3"/>
            <a:endCxn id="4102" idx="0"/>
          </p:cNvCxnSpPr>
          <p:nvPr/>
        </p:nvCxnSpPr>
        <p:spPr>
          <a:xfrm>
            <a:off x="6949631" y="1878740"/>
            <a:ext cx="954730" cy="128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DD23500-C0F8-2AE1-332D-F76894EEF479}"/>
              </a:ext>
            </a:extLst>
          </p:cNvPr>
          <p:cNvCxnSpPr>
            <a:cxnSpLocks/>
            <a:stCxn id="11" idx="3"/>
            <a:endCxn id="4102" idx="1"/>
          </p:cNvCxnSpPr>
          <p:nvPr/>
        </p:nvCxnSpPr>
        <p:spPr>
          <a:xfrm>
            <a:off x="6949631" y="2656981"/>
            <a:ext cx="811983" cy="56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D6ED2D1-8217-2F91-7A8D-7FF403018A46}"/>
              </a:ext>
            </a:extLst>
          </p:cNvPr>
          <p:cNvCxnSpPr>
            <a:cxnSpLocks/>
            <a:stCxn id="12" idx="3"/>
            <a:endCxn id="4102" idx="2"/>
          </p:cNvCxnSpPr>
          <p:nvPr/>
        </p:nvCxnSpPr>
        <p:spPr>
          <a:xfrm flipV="1">
            <a:off x="6949631" y="3360946"/>
            <a:ext cx="752856" cy="12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708620B-69F3-738A-0B25-4FAE9A9D731E}"/>
              </a:ext>
            </a:extLst>
          </p:cNvPr>
          <p:cNvCxnSpPr>
            <a:cxnSpLocks/>
            <a:stCxn id="13" idx="3"/>
            <a:endCxn id="4102" idx="3"/>
          </p:cNvCxnSpPr>
          <p:nvPr/>
        </p:nvCxnSpPr>
        <p:spPr>
          <a:xfrm flipV="1">
            <a:off x="6949631" y="3503692"/>
            <a:ext cx="811983" cy="58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A1C9241-2BD3-A284-EACB-1BAF55282CF5}"/>
              </a:ext>
            </a:extLst>
          </p:cNvPr>
          <p:cNvCxnSpPr>
            <a:cxnSpLocks/>
            <a:stCxn id="14" idx="3"/>
            <a:endCxn id="4102" idx="4"/>
          </p:cNvCxnSpPr>
          <p:nvPr/>
        </p:nvCxnSpPr>
        <p:spPr>
          <a:xfrm flipV="1">
            <a:off x="6949631" y="3562819"/>
            <a:ext cx="954730" cy="124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4" name="그룹 4103">
            <a:extLst>
              <a:ext uri="{FF2B5EF4-FFF2-40B4-BE49-F238E27FC236}">
                <a16:creationId xmlns:a16="http://schemas.microsoft.com/office/drawing/2014/main" id="{AECE9633-184F-557A-1B26-C264A33CA2CC}"/>
              </a:ext>
            </a:extLst>
          </p:cNvPr>
          <p:cNvGrpSpPr/>
          <p:nvPr/>
        </p:nvGrpSpPr>
        <p:grpSpPr>
          <a:xfrm>
            <a:off x="7684199" y="3143832"/>
            <a:ext cx="426720" cy="426720"/>
            <a:chOff x="8522208" y="3874816"/>
            <a:chExt cx="426720" cy="426720"/>
          </a:xfrm>
        </p:grpSpPr>
        <p:sp>
          <p:nvSpPr>
            <p:cNvPr id="4102" name="타원 4101">
              <a:extLst>
                <a:ext uri="{FF2B5EF4-FFF2-40B4-BE49-F238E27FC236}">
                  <a16:creationId xmlns:a16="http://schemas.microsoft.com/office/drawing/2014/main" id="{4F940BC8-A818-1DE4-0863-0918DA5885B0}"/>
                </a:ext>
              </a:extLst>
            </p:cNvPr>
            <p:cNvSpPr/>
            <p:nvPr/>
          </p:nvSpPr>
          <p:spPr>
            <a:xfrm>
              <a:off x="8540496" y="3890056"/>
              <a:ext cx="403747" cy="40374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3" name="더하기 기호 4102">
              <a:extLst>
                <a:ext uri="{FF2B5EF4-FFF2-40B4-BE49-F238E27FC236}">
                  <a16:creationId xmlns:a16="http://schemas.microsoft.com/office/drawing/2014/main" id="{ADC2435B-2B13-3E27-C435-BB355B218497}"/>
                </a:ext>
              </a:extLst>
            </p:cNvPr>
            <p:cNvSpPr/>
            <p:nvPr/>
          </p:nvSpPr>
          <p:spPr>
            <a:xfrm>
              <a:off x="8522208" y="3874816"/>
              <a:ext cx="426720" cy="426720"/>
            </a:xfrm>
            <a:prstGeom prst="mathPlus">
              <a:avLst>
                <a:gd name="adj1" fmla="val 1209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23" name="직선 화살표 연결선 4122">
            <a:extLst>
              <a:ext uri="{FF2B5EF4-FFF2-40B4-BE49-F238E27FC236}">
                <a16:creationId xmlns:a16="http://schemas.microsoft.com/office/drawing/2014/main" id="{DFBCFC93-688A-52CD-540F-119CD8BD6085}"/>
              </a:ext>
            </a:extLst>
          </p:cNvPr>
          <p:cNvCxnSpPr>
            <a:cxnSpLocks/>
            <a:stCxn id="4102" idx="6"/>
            <a:endCxn id="4128" idx="2"/>
          </p:cNvCxnSpPr>
          <p:nvPr/>
        </p:nvCxnSpPr>
        <p:spPr>
          <a:xfrm flipV="1">
            <a:off x="8106234" y="3357192"/>
            <a:ext cx="639375" cy="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8" name="타원 4127">
            <a:extLst>
              <a:ext uri="{FF2B5EF4-FFF2-40B4-BE49-F238E27FC236}">
                <a16:creationId xmlns:a16="http://schemas.microsoft.com/office/drawing/2014/main" id="{26989E71-06C1-CC5B-6702-65F3A80A310E}"/>
              </a:ext>
            </a:extLst>
          </p:cNvPr>
          <p:cNvSpPr/>
          <p:nvPr/>
        </p:nvSpPr>
        <p:spPr>
          <a:xfrm>
            <a:off x="8745609" y="3045063"/>
            <a:ext cx="1402080" cy="6242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Inference</a:t>
            </a:r>
          </a:p>
          <a:p>
            <a:pPr algn="ctr"/>
            <a:r>
              <a:rPr lang="en-US" altLang="ko-KR" sz="1200" b="1"/>
              <a:t>Result</a:t>
            </a:r>
            <a:endParaRPr lang="ko-KR" altLang="en-US" sz="1200" b="1"/>
          </a:p>
        </p:txBody>
      </p:sp>
      <p:sp>
        <p:nvSpPr>
          <p:cNvPr id="4142" name="TextBox 4141">
            <a:extLst>
              <a:ext uri="{FF2B5EF4-FFF2-40B4-BE49-F238E27FC236}">
                <a16:creationId xmlns:a16="http://schemas.microsoft.com/office/drawing/2014/main" id="{5AF7A558-7077-4830-C8DD-25C40D39577D}"/>
              </a:ext>
            </a:extLst>
          </p:cNvPr>
          <p:cNvSpPr txBox="1"/>
          <p:nvPr/>
        </p:nvSpPr>
        <p:spPr>
          <a:xfrm>
            <a:off x="1122046" y="5447848"/>
            <a:ext cx="6348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학습 데이터셋의 차량이 전부 위에서 아래로 내려가는 모습이므로 </a:t>
            </a:r>
            <a:r>
              <a:rPr lang="en-US" altLang="ko-KR" sz="1200" dirty="0" err="1"/>
              <a:t>HoriziontalFlip</a:t>
            </a:r>
            <a:r>
              <a:rPr lang="ko-KR" altLang="en-US" sz="1200" dirty="0"/>
              <a:t>만 적용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객체의 너비</a:t>
            </a:r>
            <a:r>
              <a:rPr lang="en-US" altLang="ko-KR" sz="1200" dirty="0"/>
              <a:t>, </a:t>
            </a:r>
            <a:r>
              <a:rPr lang="ko-KR" altLang="en-US" sz="1200" dirty="0"/>
              <a:t>높이 정보를 학습하여 스케일이 변경되는 증강은 하지 않음</a:t>
            </a:r>
          </a:p>
        </p:txBody>
      </p:sp>
      <p:sp>
        <p:nvSpPr>
          <p:cNvPr id="4143" name="TextBox 4142">
            <a:extLst>
              <a:ext uri="{FF2B5EF4-FFF2-40B4-BE49-F238E27FC236}">
                <a16:creationId xmlns:a16="http://schemas.microsoft.com/office/drawing/2014/main" id="{D0068C66-7C08-15B2-CA1E-6CC691C92DE9}"/>
              </a:ext>
            </a:extLst>
          </p:cNvPr>
          <p:cNvSpPr txBox="1"/>
          <p:nvPr/>
        </p:nvSpPr>
        <p:spPr>
          <a:xfrm>
            <a:off x="7684198" y="5445655"/>
            <a:ext cx="4164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/>
              <a:t>Public </a:t>
            </a:r>
            <a:r>
              <a:rPr lang="en-US" altLang="ko-KR" b="1" dirty="0"/>
              <a:t>l</a:t>
            </a:r>
            <a:r>
              <a:rPr lang="en" altLang="ko-KR" b="1" dirty="0" err="1"/>
              <a:t>eaderboard</a:t>
            </a:r>
            <a:r>
              <a:rPr lang="en" altLang="ko-KR" b="1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약 </a:t>
            </a:r>
            <a:r>
              <a:rPr lang="en-US" altLang="ko-KR" dirty="0"/>
              <a:t>0.96++ </a:t>
            </a:r>
            <a:r>
              <a:rPr lang="ko-KR" altLang="en-US" dirty="0"/>
              <a:t>달성</a:t>
            </a:r>
          </a:p>
        </p:txBody>
      </p:sp>
    </p:spTree>
    <p:extLst>
      <p:ext uri="{BB962C8B-B14F-4D97-AF65-F5344CB8AC3E}">
        <p14:creationId xmlns:p14="http://schemas.microsoft.com/office/powerpoint/2010/main" val="346913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7.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Out-of-distribution Detection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89735-3073-B4B1-4964-3ECA83700A7D}"/>
              </a:ext>
            </a:extLst>
          </p:cNvPr>
          <p:cNvSpPr txBox="1"/>
          <p:nvPr/>
        </p:nvSpPr>
        <p:spPr>
          <a:xfrm>
            <a:off x="512848" y="2814548"/>
            <a:ext cx="6164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테스트셋에 학습데이터와 전혀 다른 데이터가 </a:t>
            </a:r>
            <a:r>
              <a:rPr lang="ko-KR" altLang="en-US" sz="1200" b="1"/>
              <a:t>포함되어 있음을 인지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오른쪽에 있는 차종을</a:t>
            </a:r>
            <a:r>
              <a:rPr lang="en-US" altLang="ko-KR" sz="1200" b="1" dirty="0"/>
              <a:t> class 2</a:t>
            </a:r>
            <a:r>
              <a:rPr lang="ko-KR" altLang="en-US" sz="1200" b="1" dirty="0"/>
              <a:t>번으로 맞춰야 점수가 오르는 것을 확인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학습되지 않은 데이터를 맞추기 위해</a:t>
            </a:r>
            <a:endParaRPr lang="en-US" altLang="ko-KR" sz="1200" b="1" dirty="0"/>
          </a:p>
          <a:p>
            <a:r>
              <a:rPr lang="en-US" altLang="ko-KR" sz="1200" b="1" dirty="0"/>
              <a:t>Out-of-distribution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Detection</a:t>
            </a:r>
            <a:r>
              <a:rPr lang="ko-KR" altLang="en-US" sz="1200" b="1" dirty="0"/>
              <a:t> 하는 방향으로 진행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PCA, T-SNE, Maximum </a:t>
            </a:r>
            <a:r>
              <a:rPr lang="en-US" altLang="ko-KR" sz="1200" b="1" dirty="0" err="1">
                <a:solidFill>
                  <a:srgbClr val="FF0000"/>
                </a:solidFill>
              </a:rPr>
              <a:t>Softmax</a:t>
            </a:r>
            <a:r>
              <a:rPr lang="en-US" altLang="ko-KR" sz="1200" b="1" dirty="0">
                <a:solidFill>
                  <a:srgbClr val="FF0000"/>
                </a:solidFill>
              </a:rPr>
              <a:t> Probability (MSP) </a:t>
            </a:r>
            <a:r>
              <a:rPr lang="ko-KR" altLang="en-US" sz="1200" b="1" dirty="0"/>
              <a:t>등을 활용하여 추론</a:t>
            </a:r>
            <a:endParaRPr lang="en-US" altLang="ko-KR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B165BF-4805-186C-D778-6187486A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66" y="2995747"/>
            <a:ext cx="1416944" cy="161851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3E0082-21CA-76AE-53DE-3AE402F275CE}"/>
              </a:ext>
            </a:extLst>
          </p:cNvPr>
          <p:cNvSpPr txBox="1"/>
          <p:nvPr/>
        </p:nvSpPr>
        <p:spPr>
          <a:xfrm>
            <a:off x="7152045" y="4615041"/>
            <a:ext cx="1063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Test Class: 2</a:t>
            </a:r>
            <a:endParaRPr lang="ko-KR" altLang="en-US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FCA4F-7334-838E-5160-7599F647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360" y="2995747"/>
            <a:ext cx="1548698" cy="1618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8F2EE3-5EBA-4DA0-1103-DFE7A5516206}"/>
              </a:ext>
            </a:extLst>
          </p:cNvPr>
          <p:cNvSpPr txBox="1"/>
          <p:nvPr/>
        </p:nvSpPr>
        <p:spPr>
          <a:xfrm>
            <a:off x="9341745" y="4615041"/>
            <a:ext cx="1152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Train Class: 2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1248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7.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Out-of-distribution Detection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F679F-F60A-0104-FEF4-F9178F255C53}"/>
              </a:ext>
            </a:extLst>
          </p:cNvPr>
          <p:cNvSpPr txBox="1"/>
          <p:nvPr/>
        </p:nvSpPr>
        <p:spPr>
          <a:xfrm>
            <a:off x="701276" y="1501324"/>
            <a:ext cx="589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가설</a:t>
            </a:r>
            <a:r>
              <a:rPr lang="en-US" altLang="ko-KR" sz="1600" b="1" dirty="0"/>
              <a:t> 1. In-distribution</a:t>
            </a:r>
            <a:r>
              <a:rPr lang="ko-KR" altLang="en-US" sz="1600" b="1" dirty="0"/>
              <a:t>이라면 </a:t>
            </a:r>
            <a:r>
              <a:rPr lang="en-US" altLang="ko-KR" sz="1600" b="1" dirty="0"/>
              <a:t>High MSP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가질 것이고</a:t>
            </a:r>
            <a:r>
              <a:rPr lang="en-US" altLang="ko-KR" sz="1600" b="1" dirty="0"/>
              <a:t>,</a:t>
            </a:r>
          </a:p>
          <a:p>
            <a:r>
              <a:rPr lang="ko-KR" altLang="en-US" sz="1600" b="1" dirty="0"/>
              <a:t>          </a:t>
            </a:r>
            <a:r>
              <a:rPr lang="en-US" altLang="ko-KR" sz="1600" b="1" dirty="0"/>
              <a:t>Out-of-distribution</a:t>
            </a:r>
            <a:r>
              <a:rPr lang="ko-KR" altLang="en-US" sz="1600" b="1" dirty="0"/>
              <a:t>이라면 </a:t>
            </a:r>
            <a:r>
              <a:rPr lang="en-US" altLang="ko-KR" sz="1600" b="1" dirty="0"/>
              <a:t>Row MSP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가질 것이다</a:t>
            </a:r>
            <a:endParaRPr lang="en-US" altLang="ko-KR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31C7144-B5A2-8B53-F56E-CC095E0E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02" y="3085241"/>
            <a:ext cx="1321198" cy="14000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A2689D-A3A5-2395-0283-466921B4C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76" y="3080847"/>
            <a:ext cx="1379833" cy="1400006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AD700D6-D1F6-585C-FEFF-C0647148897B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>
            <a:off x="2081109" y="3780850"/>
            <a:ext cx="381793" cy="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D5E0A460-B82B-5542-C4F3-6E302D78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65" y="3177402"/>
            <a:ext cx="1022033" cy="1340643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D9AA6ED-E0F6-4DDB-F24A-B273F8595814}"/>
              </a:ext>
            </a:extLst>
          </p:cNvPr>
          <p:cNvCxnSpPr>
            <a:cxnSpLocks/>
          </p:cNvCxnSpPr>
          <p:nvPr/>
        </p:nvCxnSpPr>
        <p:spPr>
          <a:xfrm>
            <a:off x="6338059" y="2560663"/>
            <a:ext cx="0" cy="3396343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07932E-6A9D-301F-DDED-BBF480A3FD76}"/>
              </a:ext>
            </a:extLst>
          </p:cNvPr>
          <p:cNvSpPr txBox="1"/>
          <p:nvPr/>
        </p:nvSpPr>
        <p:spPr>
          <a:xfrm>
            <a:off x="9068499" y="3080847"/>
            <a:ext cx="1321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SoftMax Probability</a:t>
            </a:r>
          </a:p>
          <a:p>
            <a:r>
              <a:rPr lang="en-US" altLang="ko-KR" sz="1000"/>
              <a:t>0</a:t>
            </a:r>
          </a:p>
          <a:p>
            <a:r>
              <a:rPr lang="en-US" altLang="ko-KR" sz="1000"/>
              <a:t>1</a:t>
            </a:r>
          </a:p>
          <a:p>
            <a:r>
              <a:rPr lang="en-US" altLang="ko-KR" sz="1000"/>
              <a:t>2</a:t>
            </a:r>
          </a:p>
          <a:p>
            <a:r>
              <a:rPr lang="en-US" altLang="ko-KR" sz="1000"/>
              <a:t>3</a:t>
            </a:r>
          </a:p>
          <a:p>
            <a:r>
              <a:rPr lang="en-US" altLang="ko-KR" sz="1000"/>
              <a:t>4</a:t>
            </a:r>
          </a:p>
          <a:p>
            <a:r>
              <a:rPr lang="en-US" altLang="ko-KR" sz="1000"/>
              <a:t>5</a:t>
            </a:r>
          </a:p>
          <a:p>
            <a:r>
              <a:rPr lang="en-US" altLang="ko-KR" sz="1000"/>
              <a:t>6</a:t>
            </a:r>
          </a:p>
          <a:p>
            <a:r>
              <a:rPr lang="en-US" altLang="ko-KR" sz="1000"/>
              <a:t>7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9734434-56C0-9EBB-2BA0-42ADB5B1EC1D}"/>
              </a:ext>
            </a:extLst>
          </p:cNvPr>
          <p:cNvSpPr/>
          <p:nvPr/>
        </p:nvSpPr>
        <p:spPr>
          <a:xfrm>
            <a:off x="9265426" y="3457440"/>
            <a:ext cx="196962" cy="97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1FB02D0-C573-2112-F8B4-96C2EF860159}"/>
              </a:ext>
            </a:extLst>
          </p:cNvPr>
          <p:cNvSpPr/>
          <p:nvPr/>
        </p:nvSpPr>
        <p:spPr>
          <a:xfrm>
            <a:off x="9262229" y="3764164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D5A7A00-7605-E510-5EDC-B861FDEC3FEF}"/>
              </a:ext>
            </a:extLst>
          </p:cNvPr>
          <p:cNvSpPr/>
          <p:nvPr/>
        </p:nvSpPr>
        <p:spPr>
          <a:xfrm>
            <a:off x="9262229" y="3916091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6F40DB5-B1FA-D379-68CC-694EF4F5EF42}"/>
              </a:ext>
            </a:extLst>
          </p:cNvPr>
          <p:cNvSpPr/>
          <p:nvPr/>
        </p:nvSpPr>
        <p:spPr>
          <a:xfrm>
            <a:off x="9270938" y="4076069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B39182-E557-55BF-7913-795D5FE58E1A}"/>
              </a:ext>
            </a:extLst>
          </p:cNvPr>
          <p:cNvSpPr/>
          <p:nvPr/>
        </p:nvSpPr>
        <p:spPr>
          <a:xfrm>
            <a:off x="9270937" y="4225197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ED82380-A8C0-9525-9A50-890785F56643}"/>
              </a:ext>
            </a:extLst>
          </p:cNvPr>
          <p:cNvSpPr/>
          <p:nvPr/>
        </p:nvSpPr>
        <p:spPr>
          <a:xfrm>
            <a:off x="9270936" y="4369030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C124BB6-7AAD-8665-EE07-800A455AE473}"/>
              </a:ext>
            </a:extLst>
          </p:cNvPr>
          <p:cNvSpPr/>
          <p:nvPr/>
        </p:nvSpPr>
        <p:spPr>
          <a:xfrm>
            <a:off x="9265425" y="3615277"/>
            <a:ext cx="241338" cy="752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E696118-88C7-B939-556A-D4F6FC94EBAD}"/>
              </a:ext>
            </a:extLst>
          </p:cNvPr>
          <p:cNvSpPr/>
          <p:nvPr/>
        </p:nvSpPr>
        <p:spPr>
          <a:xfrm>
            <a:off x="9265497" y="3314463"/>
            <a:ext cx="191451" cy="83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5295F2-7196-FD1B-5408-36132457C5F8}"/>
              </a:ext>
            </a:extLst>
          </p:cNvPr>
          <p:cNvGrpSpPr/>
          <p:nvPr/>
        </p:nvGrpSpPr>
        <p:grpSpPr>
          <a:xfrm>
            <a:off x="4142440" y="3085239"/>
            <a:ext cx="1361137" cy="1477328"/>
            <a:chOff x="4142440" y="3085239"/>
            <a:chExt cx="1361137" cy="1477328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A8CCA8E-8AEB-75E2-6009-E545BFE15137}"/>
                </a:ext>
              </a:extLst>
            </p:cNvPr>
            <p:cNvGrpSpPr/>
            <p:nvPr/>
          </p:nvGrpSpPr>
          <p:grpSpPr>
            <a:xfrm>
              <a:off x="4142440" y="3085239"/>
              <a:ext cx="1361137" cy="1477328"/>
              <a:chOff x="4618011" y="4384626"/>
              <a:chExt cx="1361137" cy="147732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F982F5-F401-7315-AB43-46E56973D9EA}"/>
                  </a:ext>
                </a:extLst>
              </p:cNvPr>
              <p:cNvSpPr txBox="1"/>
              <p:nvPr/>
            </p:nvSpPr>
            <p:spPr>
              <a:xfrm>
                <a:off x="4618011" y="4384626"/>
                <a:ext cx="13211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/>
                  <a:t>SoftMax Probability</a:t>
                </a:r>
              </a:p>
              <a:p>
                <a:r>
                  <a:rPr lang="en-US" altLang="ko-KR" sz="1000"/>
                  <a:t>0</a:t>
                </a:r>
              </a:p>
              <a:p>
                <a:r>
                  <a:rPr lang="en-US" altLang="ko-KR" sz="1000"/>
                  <a:t>1</a:t>
                </a:r>
              </a:p>
              <a:p>
                <a:r>
                  <a:rPr lang="en-US" altLang="ko-KR" sz="1000"/>
                  <a:t>2</a:t>
                </a:r>
              </a:p>
              <a:p>
                <a:r>
                  <a:rPr lang="en-US" altLang="ko-KR" sz="1000"/>
                  <a:t>3</a:t>
                </a:r>
              </a:p>
              <a:p>
                <a:r>
                  <a:rPr lang="en-US" altLang="ko-KR" sz="1000"/>
                  <a:t>4</a:t>
                </a:r>
              </a:p>
              <a:p>
                <a:r>
                  <a:rPr lang="en-US" altLang="ko-KR" sz="1000"/>
                  <a:t>5</a:t>
                </a:r>
              </a:p>
              <a:p>
                <a:r>
                  <a:rPr lang="en-US" altLang="ko-KR" sz="1000"/>
                  <a:t>6</a:t>
                </a:r>
              </a:p>
              <a:p>
                <a:r>
                  <a:rPr lang="en-US" altLang="ko-KR" sz="1000"/>
                  <a:t>7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BA266FA-3719-F0EF-2112-D99BF229983C}"/>
                  </a:ext>
                </a:extLst>
              </p:cNvPr>
              <p:cNvSpPr/>
              <p:nvPr/>
            </p:nvSpPr>
            <p:spPr>
              <a:xfrm>
                <a:off x="4852101" y="5368506"/>
                <a:ext cx="1127047" cy="10614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6281DB4-C16E-39A9-7F44-9A97375FCCDD}"/>
                </a:ext>
              </a:extLst>
            </p:cNvPr>
            <p:cNvSpPr/>
            <p:nvPr/>
          </p:nvSpPr>
          <p:spPr>
            <a:xfrm>
              <a:off x="4380399" y="3759700"/>
              <a:ext cx="45719" cy="1156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06850A7-E4B5-2C7F-AB14-D46CBB3407B0}"/>
              </a:ext>
            </a:extLst>
          </p:cNvPr>
          <p:cNvSpPr txBox="1"/>
          <p:nvPr/>
        </p:nvSpPr>
        <p:spPr>
          <a:xfrm>
            <a:off x="1120595" y="4480853"/>
            <a:ext cx="555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Train</a:t>
            </a:r>
            <a:endParaRPr lang="ko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131D2F-4795-EB16-BFC9-8354ECC47D9A}"/>
              </a:ext>
            </a:extLst>
          </p:cNvPr>
          <p:cNvSpPr txBox="1"/>
          <p:nvPr/>
        </p:nvSpPr>
        <p:spPr>
          <a:xfrm>
            <a:off x="2936572" y="4480851"/>
            <a:ext cx="555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Test</a:t>
            </a:r>
            <a:endParaRPr lang="ko-KR" alt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9580F9-D14A-D5AD-A27B-41B71B2BA105}"/>
              </a:ext>
            </a:extLst>
          </p:cNvPr>
          <p:cNvSpPr txBox="1"/>
          <p:nvPr/>
        </p:nvSpPr>
        <p:spPr>
          <a:xfrm>
            <a:off x="7911872" y="4518043"/>
            <a:ext cx="555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Test</a:t>
            </a:r>
            <a:endParaRPr lang="ko-KR" altLang="en-US" sz="120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5A2FD38-1B12-F356-F8C3-E70771B00DA0}"/>
              </a:ext>
            </a:extLst>
          </p:cNvPr>
          <p:cNvCxnSpPr>
            <a:cxnSpLocks/>
          </p:cNvCxnSpPr>
          <p:nvPr/>
        </p:nvCxnSpPr>
        <p:spPr>
          <a:xfrm>
            <a:off x="5077968" y="3309015"/>
            <a:ext cx="0" cy="125355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6849000-FE50-7267-D33C-8BBAA5F8BE5A}"/>
              </a:ext>
            </a:extLst>
          </p:cNvPr>
          <p:cNvSpPr txBox="1"/>
          <p:nvPr/>
        </p:nvSpPr>
        <p:spPr>
          <a:xfrm>
            <a:off x="4426118" y="4648496"/>
            <a:ext cx="1321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FF0000"/>
                </a:solidFill>
              </a:rPr>
              <a:t>in-distribution</a:t>
            </a:r>
            <a:r>
              <a:rPr lang="ko-KR" altLang="en-US" sz="800">
                <a:solidFill>
                  <a:srgbClr val="FF0000"/>
                </a:solidFill>
              </a:rPr>
              <a:t> </a:t>
            </a:r>
            <a:r>
              <a:rPr lang="en-US" altLang="ko-KR" sz="800">
                <a:solidFill>
                  <a:srgbClr val="FF0000"/>
                </a:solidFill>
              </a:rPr>
              <a:t>threshold</a:t>
            </a:r>
            <a:endParaRPr lang="ko-KR" altLang="en-US" sz="800">
              <a:solidFill>
                <a:srgbClr val="FF0000"/>
              </a:solidFill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3DEDC11-2AFC-4DFD-9EA6-93D90744D37D}"/>
              </a:ext>
            </a:extLst>
          </p:cNvPr>
          <p:cNvCxnSpPr>
            <a:cxnSpLocks/>
          </p:cNvCxnSpPr>
          <p:nvPr/>
        </p:nvCxnSpPr>
        <p:spPr>
          <a:xfrm>
            <a:off x="10023226" y="3295690"/>
            <a:ext cx="0" cy="125355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0EA38CC-56AB-0006-1761-4C2739739F5B}"/>
              </a:ext>
            </a:extLst>
          </p:cNvPr>
          <p:cNvSpPr txBox="1"/>
          <p:nvPr/>
        </p:nvSpPr>
        <p:spPr>
          <a:xfrm>
            <a:off x="9371376" y="4622979"/>
            <a:ext cx="1321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rgbClr val="FF0000"/>
                </a:solidFill>
              </a:rPr>
              <a:t>in-distribution</a:t>
            </a:r>
            <a:r>
              <a:rPr lang="ko-KR" altLang="en-US" sz="800">
                <a:solidFill>
                  <a:srgbClr val="FF0000"/>
                </a:solidFill>
              </a:rPr>
              <a:t> </a:t>
            </a:r>
            <a:r>
              <a:rPr lang="en-US" altLang="ko-KR" sz="800">
                <a:solidFill>
                  <a:srgbClr val="FF0000"/>
                </a:solidFill>
              </a:rPr>
              <a:t>threshold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CE4C20-EDB2-6302-D83F-A5E615EA7F2A}"/>
              </a:ext>
            </a:extLst>
          </p:cNvPr>
          <p:cNvSpPr txBox="1"/>
          <p:nvPr/>
        </p:nvSpPr>
        <p:spPr>
          <a:xfrm>
            <a:off x="2329745" y="5347728"/>
            <a:ext cx="1769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In-distribution</a:t>
            </a:r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10BB5E-EDE8-9ACE-B588-05728E4FC4F1}"/>
              </a:ext>
            </a:extLst>
          </p:cNvPr>
          <p:cNvSpPr txBox="1"/>
          <p:nvPr/>
        </p:nvSpPr>
        <p:spPr>
          <a:xfrm>
            <a:off x="8057190" y="5347728"/>
            <a:ext cx="242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/>
              <a:t>Out-of-distribution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4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7.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Out-of-distribution Detection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F679F-F60A-0104-FEF4-F9178F255C53}"/>
              </a:ext>
            </a:extLst>
          </p:cNvPr>
          <p:cNvSpPr txBox="1"/>
          <p:nvPr/>
        </p:nvSpPr>
        <p:spPr>
          <a:xfrm>
            <a:off x="702000" y="1501200"/>
            <a:ext cx="8159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가설 </a:t>
            </a:r>
            <a:r>
              <a:rPr lang="en-US" altLang="ko-KR" sz="1600" b="1" dirty="0"/>
              <a:t>2. In-distribution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feature</a:t>
            </a:r>
            <a:r>
              <a:rPr lang="ko-KR" altLang="en-US" sz="1600" b="1" dirty="0" err="1"/>
              <a:t>를</a:t>
            </a:r>
            <a:r>
              <a:rPr lang="ko-KR" altLang="en-US" sz="1600" b="1" dirty="0"/>
              <a:t> 차원축소 시 군집을 이루고 있다면</a:t>
            </a:r>
            <a:endParaRPr lang="en-US" altLang="ko-KR" sz="1600" b="1" dirty="0"/>
          </a:p>
          <a:p>
            <a:r>
              <a:rPr lang="en-US" altLang="ko-KR" sz="1600" b="1" dirty="0"/>
              <a:t>          Out-of-distribution</a:t>
            </a:r>
            <a:r>
              <a:rPr lang="ko-KR" altLang="en-US" sz="1600" b="1" dirty="0"/>
              <a:t>는 인접한 </a:t>
            </a:r>
            <a:r>
              <a:rPr lang="en-US" altLang="ko-KR" sz="1600" b="1" dirty="0"/>
              <a:t>class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probability</a:t>
            </a:r>
            <a:r>
              <a:rPr lang="ko-KR" altLang="en-US" sz="1600" b="1" dirty="0"/>
              <a:t>가 분산되어 있을 것이다</a:t>
            </a:r>
            <a:endParaRPr lang="en-US" altLang="ko-KR" sz="16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E25B3D-8094-277B-3D23-BAD6283D7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84" y="2314575"/>
            <a:ext cx="3776725" cy="3643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EAC1D-D40E-7AE6-C7BA-04E19BDBF751}"/>
              </a:ext>
            </a:extLst>
          </p:cNvPr>
          <p:cNvSpPr txBox="1"/>
          <p:nvPr/>
        </p:nvSpPr>
        <p:spPr>
          <a:xfrm>
            <a:off x="1458262" y="6009146"/>
            <a:ext cx="3723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PCA (</a:t>
            </a:r>
            <a:r>
              <a:rPr lang="en-US" altLang="ko-KR" sz="1200" dirty="0" err="1"/>
              <a:t>n_components</a:t>
            </a:r>
            <a:r>
              <a:rPr lang="en-US" altLang="ko-KR" sz="1200" dirty="0"/>
              <a:t>=2)</a:t>
            </a:r>
          </a:p>
          <a:p>
            <a:pPr algn="ctr"/>
            <a:r>
              <a:rPr lang="en-US" altLang="ko-KR" sz="1200" dirty="0"/>
              <a:t>Train Data Class</a:t>
            </a:r>
            <a:r>
              <a:rPr lang="ko-KR" altLang="en-US" sz="1200" dirty="0"/>
              <a:t>별 군집이 덜 분리된 모습이 보임</a:t>
            </a:r>
            <a:endParaRPr lang="en-US" altLang="ko-KR" sz="1200" dirty="0"/>
          </a:p>
          <a:p>
            <a:pPr algn="ctr"/>
            <a:r>
              <a:rPr lang="en-US" altLang="ko-KR" sz="1200" dirty="0"/>
              <a:t>8, 9, 12, 23</a:t>
            </a:r>
            <a:r>
              <a:rPr lang="ko-KR" altLang="en-US" sz="1200" dirty="0"/>
              <a:t>과 인접</a:t>
            </a:r>
            <a:endParaRPr lang="en-US" altLang="ko-KR" sz="12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E4C6B5B-FCFC-544B-19D4-C1B8017A10A1}"/>
              </a:ext>
            </a:extLst>
          </p:cNvPr>
          <p:cNvSpPr/>
          <p:nvPr/>
        </p:nvSpPr>
        <p:spPr>
          <a:xfrm>
            <a:off x="2501900" y="2263276"/>
            <a:ext cx="2292350" cy="1451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5CB6F0-20F3-FD54-3865-9C6A6EF7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05" y="2320051"/>
            <a:ext cx="3704914" cy="3637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1C365-9B3C-9C96-F086-1C79039A2C4E}"/>
              </a:ext>
            </a:extLst>
          </p:cNvPr>
          <p:cNvSpPr txBox="1"/>
          <p:nvPr/>
        </p:nvSpPr>
        <p:spPr>
          <a:xfrm>
            <a:off x="6462184" y="6009146"/>
            <a:ext cx="42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T-SNE (</a:t>
            </a:r>
            <a:r>
              <a:rPr lang="en-US" altLang="ko-KR" sz="1200" dirty="0" err="1"/>
              <a:t>n_components</a:t>
            </a:r>
            <a:r>
              <a:rPr lang="en-US" altLang="ko-KR" sz="1200" dirty="0"/>
              <a:t>=2,</a:t>
            </a:r>
            <a:r>
              <a:rPr lang="pt-BR" altLang="ko-KR" sz="1200" dirty="0"/>
              <a:t> </a:t>
            </a:r>
            <a:r>
              <a:rPr lang="pt-BR" altLang="ko-KR" sz="1200" dirty="0" err="1"/>
              <a:t>perplexity</a:t>
            </a:r>
            <a:r>
              <a:rPr lang="pt-BR" altLang="ko-KR" sz="1200" dirty="0"/>
              <a:t>=34, </a:t>
            </a:r>
            <a:r>
              <a:rPr lang="pt-BR" altLang="ko-KR" sz="1200" dirty="0" err="1"/>
              <a:t>n_iter</a:t>
            </a:r>
            <a:r>
              <a:rPr lang="pt-BR" altLang="ko-KR" sz="1200" dirty="0"/>
              <a:t>=1000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Train Data Class</a:t>
            </a:r>
            <a:r>
              <a:rPr lang="ko-KR" altLang="en-US" sz="1200" dirty="0"/>
              <a:t>별 군집이 매우 잘 분리됨</a:t>
            </a:r>
            <a:endParaRPr lang="en-US" altLang="ko-KR" sz="1200" dirty="0"/>
          </a:p>
          <a:p>
            <a:pPr algn="ctr"/>
            <a:r>
              <a:rPr lang="en-US" altLang="ko-KR" sz="1200" dirty="0"/>
              <a:t>4, 8, 9, 12, 23</a:t>
            </a:r>
            <a:r>
              <a:rPr lang="ko-KR" altLang="en-US" sz="1200" dirty="0"/>
              <a:t>과 인접</a:t>
            </a:r>
            <a:endParaRPr lang="en-US" altLang="ko-KR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DCA331A-9142-23F8-4A3B-36B585D4EBCD}"/>
              </a:ext>
            </a:extLst>
          </p:cNvPr>
          <p:cNvSpPr/>
          <p:nvPr/>
        </p:nvSpPr>
        <p:spPr>
          <a:xfrm>
            <a:off x="7708900" y="2256926"/>
            <a:ext cx="1358900" cy="1394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6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7.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Out-of-distribution Detection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8882B-A7AD-12A9-206C-8899E2C6F6AB}"/>
              </a:ext>
            </a:extLst>
          </p:cNvPr>
          <p:cNvSpPr txBox="1"/>
          <p:nvPr/>
        </p:nvSpPr>
        <p:spPr>
          <a:xfrm>
            <a:off x="847453" y="1668099"/>
            <a:ext cx="90356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 과정을 종합하여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In-distribution threshold</a:t>
            </a:r>
            <a:r>
              <a:rPr lang="ko-KR" altLang="en-US" sz="1400" b="1" dirty="0"/>
              <a:t>보다 낮은 </a:t>
            </a:r>
            <a:r>
              <a:rPr lang="en-US" altLang="ko-KR" sz="1400" b="1" dirty="0"/>
              <a:t>MSP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가지고 있으면서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특정 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SoftMax Probability</a:t>
            </a:r>
            <a:r>
              <a:rPr lang="ko-KR" altLang="en-US" sz="1400" b="1" dirty="0" err="1"/>
              <a:t>를</a:t>
            </a:r>
            <a:r>
              <a:rPr lang="ko-KR" altLang="en-US" sz="1400" b="1" dirty="0"/>
              <a:t> 합한 값이 높다면 </a:t>
            </a:r>
            <a:r>
              <a:rPr lang="en-US" altLang="ko-KR" sz="1400" b="1" dirty="0"/>
              <a:t>chevrolet_spark_hatchback_2016_2021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class</a:t>
            </a:r>
            <a:r>
              <a:rPr lang="ko-KR" altLang="en-US" sz="1400" b="1" dirty="0"/>
              <a:t>로 추론</a:t>
            </a: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A4746-7F9F-89F7-7FF0-29249B0EA346}"/>
              </a:ext>
            </a:extLst>
          </p:cNvPr>
          <p:cNvSpPr txBox="1"/>
          <p:nvPr/>
        </p:nvSpPr>
        <p:spPr>
          <a:xfrm>
            <a:off x="847452" y="3468326"/>
            <a:ext cx="4924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000" b="1" dirty="0"/>
              <a:t>Public </a:t>
            </a:r>
            <a:r>
              <a:rPr lang="en-US" altLang="ko-KR" sz="2000" b="1" dirty="0"/>
              <a:t>l</a:t>
            </a:r>
            <a:r>
              <a:rPr lang="en" altLang="ko-KR" sz="2000" b="1" dirty="0" err="1"/>
              <a:t>eaderboard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ko-KR" altLang="en-US" sz="2000" dirty="0"/>
              <a:t> </a:t>
            </a:r>
            <a:r>
              <a:rPr lang="ko-KR" altLang="en-US" sz="2000" b="1" dirty="0"/>
              <a:t>약 </a:t>
            </a:r>
            <a:r>
              <a:rPr lang="en-US" altLang="ko-KR" sz="2000" b="1" dirty="0"/>
              <a:t>0.99++ </a:t>
            </a:r>
            <a:r>
              <a:rPr lang="ko-KR" altLang="en-US" sz="2000" b="1" dirty="0"/>
              <a:t>달성</a:t>
            </a:r>
          </a:p>
        </p:txBody>
      </p:sp>
    </p:spTree>
    <p:extLst>
      <p:ext uri="{BB962C8B-B14F-4D97-AF65-F5344CB8AC3E}">
        <p14:creationId xmlns:p14="http://schemas.microsoft.com/office/powerpoint/2010/main" val="185075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차량, 바퀴, 육상 차량, 자동차 디자인이(가) 표시된 사진&#10;&#10;자동 생성된 설명">
            <a:extLst>
              <a:ext uri="{FF2B5EF4-FFF2-40B4-BE49-F238E27FC236}">
                <a16:creationId xmlns:a16="http://schemas.microsoft.com/office/drawing/2014/main" id="{D5200778-FE36-AC9F-4C42-343B80248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바닥이(가) 표시된 사진&#10;&#10;자동 생성된 설명">
            <a:extLst>
              <a:ext uri="{FF2B5EF4-FFF2-40B4-BE49-F238E27FC236}">
                <a16:creationId xmlns:a16="http://schemas.microsoft.com/office/drawing/2014/main" id="{A238AF64-F18F-0270-097E-A70F2754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951"/>
            <a:ext cx="8166264" cy="3428049"/>
          </a:xfrm>
          <a:prstGeom prst="rect">
            <a:avLst/>
          </a:prstGeom>
        </p:spPr>
      </p:pic>
      <p:pic>
        <p:nvPicPr>
          <p:cNvPr id="7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11FCCEC-0DE4-2E70-5C5E-6073F1693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212" y="3761829"/>
            <a:ext cx="7156862" cy="18234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00E58D-CCA5-9629-367F-06BA45CC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57650" cy="6879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C2F19-76D3-D613-3597-7365E2B426E2}"/>
              </a:ext>
            </a:extLst>
          </p:cNvPr>
          <p:cNvSpPr txBox="1"/>
          <p:nvPr/>
        </p:nvSpPr>
        <p:spPr>
          <a:xfrm>
            <a:off x="527279" y="190381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01.</a:t>
            </a:r>
            <a:r>
              <a:rPr kumimoji="1" lang="ko-KR" altLang="en-US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Background</a:t>
            </a:r>
            <a:r>
              <a:rPr lang="ko-KR" altLang="en-US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&amp;</a:t>
            </a:r>
            <a:r>
              <a:rPr lang="ko-KR" altLang="en-US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"/>
                <a:ea typeface="맑은 고딕"/>
                <a:cs typeface="Calibri"/>
              </a:rPr>
              <a:t>ENV</a:t>
            </a:r>
            <a:endParaRPr kumimoji="1" lang="ko-KR" altLang="en-US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E59AC-3E45-9DAA-9D9A-7F266303E1B6}"/>
              </a:ext>
            </a:extLst>
          </p:cNvPr>
          <p:cNvSpPr txBox="1"/>
          <p:nvPr/>
        </p:nvSpPr>
        <p:spPr>
          <a:xfrm>
            <a:off x="527273" y="24673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</a:rPr>
              <a:t>02. EDA</a:t>
            </a:r>
            <a:endParaRPr kumimoji="1" lang="ko-KR" altLang="en-US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5EFCB-4803-FA97-11A8-7BC56EB06CA8}"/>
              </a:ext>
            </a:extLst>
          </p:cNvPr>
          <p:cNvSpPr txBox="1"/>
          <p:nvPr/>
        </p:nvSpPr>
        <p:spPr>
          <a:xfrm>
            <a:off x="527273" y="303096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  <a:cs typeface="Baghdad" pitchFamily="2" charset="-78"/>
              </a:rPr>
              <a:t>03. Models</a:t>
            </a:r>
            <a:endParaRPr kumimoji="1" lang="ko-KR" altLang="en-US" b="1" dirty="0">
              <a:solidFill>
                <a:schemeClr val="bg1"/>
              </a:solidFill>
              <a:latin typeface=""/>
              <a:cs typeface="Baghdad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F054E-BD6B-C81B-6DBB-6DD27D1B0820}"/>
              </a:ext>
            </a:extLst>
          </p:cNvPr>
          <p:cNvSpPr txBox="1"/>
          <p:nvPr/>
        </p:nvSpPr>
        <p:spPr>
          <a:xfrm>
            <a:off x="527273" y="3594545"/>
            <a:ext cx="268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Bahnschrift"/>
                <a:ea typeface="맑은 고딕"/>
                <a:cs typeface="Calibri"/>
              </a:rPr>
              <a:t>04. P</a:t>
            </a:r>
            <a:r>
              <a:rPr lang="en-US" altLang="ko-KR" sz="1800" b="1" dirty="0">
                <a:solidFill>
                  <a:schemeClr val="bg1"/>
                </a:solidFill>
                <a:latin typeface="Bahnschrift"/>
                <a:ea typeface="맑은 고딕"/>
                <a:cs typeface="Calibri"/>
              </a:rPr>
              <a:t>re-processing </a:t>
            </a:r>
          </a:p>
          <a:p>
            <a:r>
              <a:rPr lang="en-US" altLang="ko-KR" sz="1800" b="1" dirty="0">
                <a:solidFill>
                  <a:schemeClr val="bg1"/>
                </a:solidFill>
                <a:latin typeface="Bahnschrift"/>
                <a:ea typeface="맑은 고딕"/>
                <a:cs typeface="Calibri"/>
              </a:rPr>
              <a:t>&amp; Augmentation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0559-D9B5-2D9A-6440-C058172BB7DB}"/>
              </a:ext>
            </a:extLst>
          </p:cNvPr>
          <p:cNvSpPr txBox="1"/>
          <p:nvPr/>
        </p:nvSpPr>
        <p:spPr>
          <a:xfrm>
            <a:off x="527273" y="4432689"/>
            <a:ext cx="149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</a:rPr>
              <a:t>05. Training</a:t>
            </a:r>
            <a:endParaRPr kumimoji="1" lang="ko-KR" altLang="en-US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A458E-E2A1-39AB-8C71-55CA76466FA6}"/>
              </a:ext>
            </a:extLst>
          </p:cNvPr>
          <p:cNvSpPr txBox="1"/>
          <p:nvPr/>
        </p:nvSpPr>
        <p:spPr>
          <a:xfrm>
            <a:off x="527273" y="4993834"/>
            <a:ext cx="24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</a:rPr>
              <a:t>06. Ensemble &amp; TTA</a:t>
            </a:r>
            <a:endParaRPr kumimoji="1" lang="ko-KR" altLang="en-US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50560-5BD3-7A91-1AFA-C7A80C63A69E}"/>
              </a:ext>
            </a:extLst>
          </p:cNvPr>
          <p:cNvSpPr txBox="1"/>
          <p:nvPr/>
        </p:nvSpPr>
        <p:spPr>
          <a:xfrm>
            <a:off x="527273" y="552916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"/>
              </a:rPr>
              <a:t>07. Out-of-Distribution Detect </a:t>
            </a:r>
            <a:endParaRPr kumimoji="1" lang="ko-KR" altLang="en-US" b="1" dirty="0">
              <a:solidFill>
                <a:schemeClr val="bg1"/>
              </a:solidFill>
              <a:latin typeface="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00D37E-2EB7-B398-725C-886E04448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889"/>
          <a:stretch/>
        </p:blipFill>
        <p:spPr>
          <a:xfrm>
            <a:off x="4419600" y="5765073"/>
            <a:ext cx="7772400" cy="9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7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01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Background &amp; ENV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pic>
        <p:nvPicPr>
          <p:cNvPr id="8" name="그림 7" descr="텍스트, 폰트, 대수학, 영수증이(가) 표시된 사진&#10;&#10;자동 생성된 설명">
            <a:extLst>
              <a:ext uri="{FF2B5EF4-FFF2-40B4-BE49-F238E27FC236}">
                <a16:creationId xmlns:a16="http://schemas.microsoft.com/office/drawing/2014/main" id="{2EF70ECC-F4DC-0C98-118D-334ABCC25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" y="1451311"/>
            <a:ext cx="7772400" cy="197768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EE7A84-959D-78BC-7DF0-021BC7EFA669}"/>
              </a:ext>
            </a:extLst>
          </p:cNvPr>
          <p:cNvSpPr txBox="1"/>
          <p:nvPr/>
        </p:nvSpPr>
        <p:spPr>
          <a:xfrm>
            <a:off x="3929063" y="5214640"/>
            <a:ext cx="597471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600" dirty="0"/>
              <a:t>대회에서는 </a:t>
            </a:r>
            <a:r>
              <a:rPr kumimoji="1" lang="en-US" altLang="ko-KR" sz="1600" dirty="0" err="1"/>
              <a:t>IoU</a:t>
            </a:r>
            <a:r>
              <a:rPr kumimoji="1" lang="en-US" altLang="ko-KR" sz="1600" dirty="0"/>
              <a:t> 85% </a:t>
            </a:r>
            <a:r>
              <a:rPr kumimoji="1" lang="ko-KR" altLang="en-US" sz="1600" dirty="0"/>
              <a:t>이상의 높은 객체 탐지가 요구되고</a:t>
            </a:r>
            <a:endParaRPr kumimoji="1" lang="en-US" altLang="ko-KR" sz="1600" dirty="0"/>
          </a:p>
          <a:p>
            <a:r>
              <a:rPr kumimoji="1" lang="ko-KR" altLang="en-US" sz="1600" dirty="0"/>
              <a:t>    </a:t>
            </a:r>
            <a:r>
              <a:rPr kumimoji="1" lang="en-US" altLang="ko-KR" sz="1600" dirty="0"/>
              <a:t>34</a:t>
            </a:r>
            <a:r>
              <a:rPr kumimoji="1" lang="ko-KR" altLang="en-US" sz="1600" dirty="0"/>
              <a:t>개의 차종을 분류해야 하기 때문에 </a:t>
            </a:r>
            <a:endParaRPr kumimoji="1" lang="en-US" altLang="ko-KR" sz="1600" dirty="0"/>
          </a:p>
          <a:p>
            <a:r>
              <a:rPr kumimoji="1" lang="ko-KR" altLang="en-US" sz="1600" dirty="0"/>
              <a:t>    차량 탐지 모델과 차량 분류 모델을 분리하여 진행하는 것이</a:t>
            </a:r>
            <a:endParaRPr kumimoji="1" lang="en-US" altLang="ko-KR" sz="1600" dirty="0"/>
          </a:p>
          <a:p>
            <a:r>
              <a:rPr kumimoji="1" lang="ko-KR" altLang="en-US" sz="1600" dirty="0"/>
              <a:t>    유리하다 판단</a:t>
            </a:r>
            <a:endParaRPr kumimoji="1" lang="en-US" altLang="ko-KR" sz="1600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A1D610-3DD2-0980-029A-08E32C7A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3737312"/>
            <a:ext cx="1268413" cy="1251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4C7833-BB3C-21BE-1A68-8D34A0BED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85" y="3737312"/>
            <a:ext cx="1268413" cy="1251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F1FC9-0313-0898-6383-8CF00F38ADE8}"/>
              </a:ext>
            </a:extLst>
          </p:cNvPr>
          <p:cNvSpPr txBox="1"/>
          <p:nvPr/>
        </p:nvSpPr>
        <p:spPr>
          <a:xfrm>
            <a:off x="405985" y="5214640"/>
            <a:ext cx="140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Train Image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4C0680-2C5E-CE36-F830-19E41CC5998F}"/>
              </a:ext>
            </a:extLst>
          </p:cNvPr>
          <p:cNvSpPr txBox="1"/>
          <p:nvPr/>
        </p:nvSpPr>
        <p:spPr>
          <a:xfrm>
            <a:off x="2045430" y="5214640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Test Image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4AA04-1560-9DF4-C9A2-17B36F661EAC}"/>
              </a:ext>
            </a:extLst>
          </p:cNvPr>
          <p:cNvSpPr txBox="1"/>
          <p:nvPr/>
        </p:nvSpPr>
        <p:spPr>
          <a:xfrm>
            <a:off x="3929063" y="3737312"/>
            <a:ext cx="65181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600" dirty="0"/>
              <a:t>합성데이터는 실 환경 이미지와 매우 유사하지만 실 데이터에서는</a:t>
            </a:r>
            <a:endParaRPr kumimoji="1" lang="en-US" altLang="ko-KR" sz="1600" dirty="0"/>
          </a:p>
          <a:p>
            <a:r>
              <a:rPr kumimoji="1" lang="ko-KR" altLang="en-US" sz="1600" dirty="0"/>
              <a:t>    항상 변수가 존재</a:t>
            </a:r>
            <a:endParaRPr kumimoji="1" lang="en-US" altLang="ko-KR" sz="1600" dirty="0"/>
          </a:p>
          <a:p>
            <a:endParaRPr kumimoji="1" lang="en-US" altLang="ko-KR" dirty="0"/>
          </a:p>
          <a:p>
            <a:pPr marL="285750" indent="-285750">
              <a:buFont typeface="Wingdings" pitchFamily="2" charset="2"/>
              <a:buChar char="§"/>
            </a:pPr>
            <a:r>
              <a:rPr kumimoji="1" lang="ko-KR" altLang="en-US" sz="1600" dirty="0"/>
              <a:t>합성데이터에서는 존재하지 않는 데이터가 있을 확률이</a:t>
            </a:r>
            <a:endParaRPr kumimoji="1" lang="en-US" altLang="ko-KR" sz="1600" dirty="0"/>
          </a:p>
          <a:p>
            <a:r>
              <a:rPr kumimoji="1" lang="ko-KR" altLang="en-US" sz="1600" dirty="0"/>
              <a:t>    있어 데이터 증강과 분류에 더 초점을 맞춰 진행 </a:t>
            </a:r>
          </a:p>
        </p:txBody>
      </p:sp>
    </p:spTree>
    <p:extLst>
      <p:ext uri="{BB962C8B-B14F-4D97-AF65-F5344CB8AC3E}">
        <p14:creationId xmlns:p14="http://schemas.microsoft.com/office/powerpoint/2010/main" val="23809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05DF20D-7CBA-F847-2029-C326736F4DA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01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Background &amp; ENV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01CF-8E63-AB6A-06E3-290B04934CFD}"/>
              </a:ext>
            </a:extLst>
          </p:cNvPr>
          <p:cNvSpPr txBox="1"/>
          <p:nvPr/>
        </p:nvSpPr>
        <p:spPr>
          <a:xfrm>
            <a:off x="707136" y="157306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H/W 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E5E95-BD44-489E-5283-C123A37B3B8F}"/>
              </a:ext>
            </a:extLst>
          </p:cNvPr>
          <p:cNvSpPr txBox="1"/>
          <p:nvPr/>
        </p:nvSpPr>
        <p:spPr>
          <a:xfrm>
            <a:off x="1809118" y="1754969"/>
            <a:ext cx="45536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CPU : AMD EPYC 7413 24-Core Processor</a:t>
            </a:r>
          </a:p>
          <a:p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GPU : NVIDIA Quadro RTX A6000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RAM : 128GB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B1A80-8D14-4808-1F6C-37116CF7DA4F}"/>
              </a:ext>
            </a:extLst>
          </p:cNvPr>
          <p:cNvSpPr txBox="1"/>
          <p:nvPr/>
        </p:nvSpPr>
        <p:spPr>
          <a:xfrm>
            <a:off x="707136" y="395367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S/W</a:t>
            </a:r>
            <a:endParaRPr kumimoji="1"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A9439-5291-CE57-0B08-AD60FC6F1959}"/>
              </a:ext>
            </a:extLst>
          </p:cNvPr>
          <p:cNvSpPr txBox="1"/>
          <p:nvPr/>
        </p:nvSpPr>
        <p:spPr>
          <a:xfrm>
            <a:off x="1809118" y="4305654"/>
            <a:ext cx="6847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Docker Image : </a:t>
            </a:r>
            <a:r>
              <a:rPr lang="ko-KR" altLang="en-US" dirty="0"/>
              <a:t>11.7.1-cudnn8-devel-ubuntu20.04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CUDA  : 11.7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Python : 3.8.10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torch : 2.0.1</a:t>
            </a:r>
          </a:p>
        </p:txBody>
      </p:sp>
    </p:spTree>
    <p:extLst>
      <p:ext uri="{BB962C8B-B14F-4D97-AF65-F5344CB8AC3E}">
        <p14:creationId xmlns:p14="http://schemas.microsoft.com/office/powerpoint/2010/main" val="192112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02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EDA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7A7AA-17E5-18CC-5D1E-A6EDF311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92" y="2222531"/>
            <a:ext cx="780064" cy="840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045BD-EBAB-16DF-D528-42B8E251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825" y="2222531"/>
            <a:ext cx="879805" cy="840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EA455A-8C01-08AF-5AF3-77D14076D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999" y="2222530"/>
            <a:ext cx="746034" cy="8407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7CC291-A53C-3646-A01E-9AC9C6CED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402" y="2222530"/>
            <a:ext cx="781974" cy="8407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81A0E4-6C94-51F5-641B-3C0A9ED48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745" y="2222530"/>
            <a:ext cx="726361" cy="8407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2E46C9-D45A-89C9-B284-D5E955D0A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475" y="2222530"/>
            <a:ext cx="846929" cy="8407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E01C88-0571-10A7-DA69-0C222FEEB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773" y="2222531"/>
            <a:ext cx="846929" cy="882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27A23D-5F83-E342-50DB-1DD5A7719D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117" y="2222530"/>
            <a:ext cx="870188" cy="882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0AFE81-52BB-4E7B-2043-3D2F76350E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720" y="2201459"/>
            <a:ext cx="950566" cy="8829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131D79-023C-B9A8-8109-3501A28362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8654" y="2222530"/>
            <a:ext cx="909266" cy="8829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29BB32B-1F92-FCC6-4284-3628E98581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92" y="3333220"/>
            <a:ext cx="811888" cy="84076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430173F-FC0F-973A-647B-207CCCA49A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6649" y="3333220"/>
            <a:ext cx="672147" cy="84076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42D3C9-B561-CE0D-C334-661BCD8777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22799" y="3333220"/>
            <a:ext cx="798428" cy="84076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95E5FD7-A9DF-3DFA-39AF-1AE7A6BB84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5230" y="3333220"/>
            <a:ext cx="852653" cy="8407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FD1584-E603-3B41-99BE-535AA47BD1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74569" y="3333220"/>
            <a:ext cx="879805" cy="84076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793647-8852-D901-C59E-E9E754F183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1060" y="3333220"/>
            <a:ext cx="773731" cy="84076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09DD5F3-172B-A337-1D17-C9E3F9906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4598" y="3333221"/>
            <a:ext cx="730684" cy="84868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BDE40D6-C6E6-1984-51F9-957C1DB403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95015" y="3333220"/>
            <a:ext cx="730684" cy="88291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8E5CE2-177A-F086-3497-5E9CC4192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76720" y="3342134"/>
            <a:ext cx="951304" cy="88291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02EC1DC-C9EF-FFE9-C562-5616E604135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28162" y="3360680"/>
            <a:ext cx="906057" cy="88291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B0785FE-A159-A25B-4D88-C28D7617D6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392" y="4456335"/>
            <a:ext cx="767065" cy="84076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87165F4-9C90-D076-4E0F-2CC7A2924C1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17792" y="4456335"/>
            <a:ext cx="700641" cy="84076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A040AC9-D305-2B8D-990C-3D1539FDEDF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32152" y="4440497"/>
            <a:ext cx="789075" cy="8566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E695566-64AB-EE83-39BB-576C1322D42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48773" y="4440497"/>
            <a:ext cx="742162" cy="85660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F039D75-961F-5208-082B-7D1D723247F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02510" y="4440497"/>
            <a:ext cx="716226" cy="85660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0543B1C-A2CC-2CFA-307B-9D49D8EC28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15541" y="4456335"/>
            <a:ext cx="815057" cy="84076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E27C6C3-7081-847D-01EF-BE0C621D10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00427" y="4456335"/>
            <a:ext cx="754465" cy="84076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5E485CF2-10CF-4866-5128-B7BD0B6389E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70403" y="4456335"/>
            <a:ext cx="752797" cy="88291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1D54101-CC8C-AF1C-FCC1-EB1D2C28BB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999305" y="4456335"/>
            <a:ext cx="809600" cy="88291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A566DDF-7B5E-2DC9-9A27-D670BFCCD66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85011" y="4456335"/>
            <a:ext cx="838158" cy="89874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8E8FC31-9118-CF8B-8A5A-A8EEC305F42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2394" y="5581684"/>
            <a:ext cx="766063" cy="74731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09036368-6293-E3A5-6DF7-75165446134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17792" y="5581037"/>
            <a:ext cx="713623" cy="74731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8D5BF79-1208-6775-4BDA-373D705B5F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27518" y="5526389"/>
            <a:ext cx="793709" cy="85660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5AA1BB7-F09F-8B27-5DC8-DF5601655BB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17331" y="5520067"/>
            <a:ext cx="789686" cy="85660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0F56C2A-30B0-E435-BD40-246F77AE6C8F}"/>
              </a:ext>
            </a:extLst>
          </p:cNvPr>
          <p:cNvSpPr txBox="1"/>
          <p:nvPr/>
        </p:nvSpPr>
        <p:spPr>
          <a:xfrm>
            <a:off x="651343" y="1533729"/>
            <a:ext cx="4554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200" b="1" dirty="0"/>
              <a:t>총 </a:t>
            </a:r>
            <a:r>
              <a:rPr lang="en-US" altLang="ko-KR" sz="1200" b="1" dirty="0"/>
              <a:t>34</a:t>
            </a:r>
            <a:r>
              <a:rPr lang="ko-KR" altLang="en-US" sz="1200" b="1" dirty="0"/>
              <a:t>가지 종류의 차량이 각각 </a:t>
            </a:r>
            <a:r>
              <a:rPr lang="en-US" altLang="ko-KR" sz="1200" b="1" dirty="0"/>
              <a:t>500</a:t>
            </a:r>
            <a:r>
              <a:rPr lang="ko-KR" altLang="en-US" sz="1200" b="1" dirty="0"/>
              <a:t>개씩 존재</a:t>
            </a:r>
          </a:p>
        </p:txBody>
      </p:sp>
    </p:spTree>
    <p:extLst>
      <p:ext uri="{BB962C8B-B14F-4D97-AF65-F5344CB8AC3E}">
        <p14:creationId xmlns:p14="http://schemas.microsoft.com/office/powerpoint/2010/main" val="172300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02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EDA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0AEC4-66E6-598E-0145-94719BE94D79}"/>
              </a:ext>
            </a:extLst>
          </p:cNvPr>
          <p:cNvSpPr txBox="1"/>
          <p:nvPr/>
        </p:nvSpPr>
        <p:spPr>
          <a:xfrm>
            <a:off x="643362" y="1582889"/>
            <a:ext cx="4587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/>
              <a:t>차량의 색상이 다양함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항상 위에서 아래로 가는 방향</a:t>
            </a:r>
            <a:endParaRPr lang="en-US" altLang="ko-KR" sz="1600" b="1" dirty="0"/>
          </a:p>
          <a:p>
            <a:pPr marL="342900" indent="-342900">
              <a:buAutoNum type="arabicPeriod"/>
            </a:pPr>
            <a:r>
              <a:rPr lang="ko-KR" altLang="en-US" sz="1600" b="1" dirty="0"/>
              <a:t>그림자 및 조명의 영향이 부분적으로 존재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6D85974-936A-20BC-82C3-8DCD71546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2" y="3032190"/>
            <a:ext cx="3796938" cy="2054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9E5C23C-AD38-74D2-99BA-8FB149D4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29" y="4645866"/>
            <a:ext cx="3796938" cy="2045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FE6C2E8-B391-855D-F10B-E2D7758C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500" y="3000521"/>
            <a:ext cx="3799794" cy="20540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BE6B3FE5-CB66-690F-8CBA-563E52E95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994" y="4591060"/>
            <a:ext cx="3781015" cy="2045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273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02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 </a:t>
            </a:r>
            <a:r>
              <a:rPr lang="ko-KR" altLang="en-US" sz="2000" b="1" dirty="0">
                <a:latin typeface="Bahnschrift"/>
                <a:ea typeface="맑은 고딕"/>
                <a:cs typeface="Calibri"/>
              </a:rPr>
              <a:t>EDA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F3E5BE-DD90-5F08-AE51-700F0F1E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50" y="2015219"/>
            <a:ext cx="5410955" cy="41344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C3D919-BFC6-8B1A-CB58-CC80704A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85" y="3315586"/>
            <a:ext cx="1534040" cy="1702080"/>
          </a:xfrm>
          <a:prstGeom prst="rect">
            <a:avLst/>
          </a:prstGeom>
        </p:spPr>
      </p:pic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546329B8-02A8-AD35-BD23-12789CD6BBD8}"/>
              </a:ext>
            </a:extLst>
          </p:cNvPr>
          <p:cNvSpPr/>
          <p:nvPr/>
        </p:nvSpPr>
        <p:spPr>
          <a:xfrm>
            <a:off x="3895023" y="3317197"/>
            <a:ext cx="269508" cy="16940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중괄호 6">
            <a:extLst>
              <a:ext uri="{FF2B5EF4-FFF2-40B4-BE49-F238E27FC236}">
                <a16:creationId xmlns:a16="http://schemas.microsoft.com/office/drawing/2014/main" id="{C316A091-7A23-0B42-7DC5-3F62EC1EF50D}"/>
              </a:ext>
            </a:extLst>
          </p:cNvPr>
          <p:cNvSpPr/>
          <p:nvPr/>
        </p:nvSpPr>
        <p:spPr>
          <a:xfrm rot="5400000">
            <a:off x="2992540" y="4384711"/>
            <a:ext cx="268125" cy="15340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471AC-BDE7-7A87-418F-BBEACF0412F3}"/>
              </a:ext>
            </a:extLst>
          </p:cNvPr>
          <p:cNvSpPr txBox="1"/>
          <p:nvPr/>
        </p:nvSpPr>
        <p:spPr>
          <a:xfrm>
            <a:off x="4164531" y="3979554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height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9BF94-F822-C895-3154-A9F02E7F0C13}"/>
              </a:ext>
            </a:extLst>
          </p:cNvPr>
          <p:cNvSpPr txBox="1"/>
          <p:nvPr/>
        </p:nvSpPr>
        <p:spPr>
          <a:xfrm>
            <a:off x="2726673" y="5285793"/>
            <a:ext cx="108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width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98740-66C3-37C9-C769-6E2551F31887}"/>
              </a:ext>
            </a:extLst>
          </p:cNvPr>
          <p:cNvSpPr txBox="1"/>
          <p:nvPr/>
        </p:nvSpPr>
        <p:spPr>
          <a:xfrm>
            <a:off x="1282886" y="2275458"/>
            <a:ext cx="4005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Train data</a:t>
            </a:r>
            <a:r>
              <a:rPr lang="ko-KR" altLang="en-US" sz="1200" b="1" dirty="0"/>
              <a:t>의 </a:t>
            </a:r>
            <a:r>
              <a:rPr lang="en-US" altLang="ko-KR" sz="1200" b="1" dirty="0" err="1"/>
              <a:t>bbox</a:t>
            </a:r>
            <a:r>
              <a:rPr lang="ko-KR" altLang="en-US" sz="1200" b="1" dirty="0"/>
              <a:t>의 너비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높이의 분포를 보았을 때</a:t>
            </a:r>
            <a:endParaRPr lang="en-US" altLang="ko-KR" sz="1200" b="1" dirty="0"/>
          </a:p>
          <a:p>
            <a:r>
              <a:rPr lang="ko-KR" altLang="en-US" sz="1200" b="1" dirty="0"/>
              <a:t>차종 별 비율을 유지하는 모습을 볼 수 있음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89F42-77B8-863C-D940-AE9F11C6B3A1}"/>
              </a:ext>
            </a:extLst>
          </p:cNvPr>
          <p:cNvSpPr txBox="1"/>
          <p:nvPr/>
        </p:nvSpPr>
        <p:spPr>
          <a:xfrm>
            <a:off x="6774810" y="2582491"/>
            <a:ext cx="1879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color </a:t>
            </a:r>
            <a:r>
              <a:rPr lang="ko-KR" altLang="en-US" sz="1200"/>
              <a:t>기준은 차량 </a:t>
            </a:r>
            <a:r>
              <a:rPr lang="en-US" altLang="ko-KR" sz="1200"/>
              <a:t>class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2752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03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Models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0E0E5-C4E1-BFBD-4351-1480B55897F6}"/>
              </a:ext>
            </a:extLst>
          </p:cNvPr>
          <p:cNvSpPr txBox="1"/>
          <p:nvPr/>
        </p:nvSpPr>
        <p:spPr>
          <a:xfrm>
            <a:off x="3313536" y="5429679"/>
            <a:ext cx="5434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/>
              <a:t>Object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Localization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Classification</a:t>
            </a:r>
            <a:r>
              <a:rPr lang="ko-KR" altLang="en-US" sz="1200" b="1" dirty="0"/>
              <a:t>을 분리하여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ko-KR" altLang="en-US" sz="1200" b="1" dirty="0"/>
              <a:t>모델이 차량 분류에 집중할 수 있도록 하였음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4351C-2BB9-E9D9-F384-4EBBBAF0EFCD}"/>
              </a:ext>
            </a:extLst>
          </p:cNvPr>
          <p:cNvSpPr txBox="1"/>
          <p:nvPr/>
        </p:nvSpPr>
        <p:spPr>
          <a:xfrm>
            <a:off x="4287276" y="4723185"/>
            <a:ext cx="39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Grounding DINO </a:t>
            </a:r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b="1" err="1">
                <a:solidFill>
                  <a:schemeClr val="accent6">
                    <a:lumMod val="75000"/>
                  </a:schemeClr>
                </a:solidFill>
              </a:rPr>
              <a:t>ConvNeXt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46FF84-7E04-F5B7-F86D-D01B85591D05}"/>
              </a:ext>
            </a:extLst>
          </p:cNvPr>
          <p:cNvGrpSpPr/>
          <p:nvPr/>
        </p:nvGrpSpPr>
        <p:grpSpPr>
          <a:xfrm>
            <a:off x="653141" y="1635296"/>
            <a:ext cx="10785245" cy="2375013"/>
            <a:chOff x="531222" y="1409126"/>
            <a:chExt cx="10785245" cy="2375013"/>
          </a:xfrm>
        </p:grpSpPr>
        <p:pic>
          <p:nvPicPr>
            <p:cNvPr id="29" name="그림 28" descr="야외, 차량, 도로, 육상 차량이(가) 표시된 사진&#10;&#10;자동 생성된 설명">
              <a:extLst>
                <a:ext uri="{FF2B5EF4-FFF2-40B4-BE49-F238E27FC236}">
                  <a16:creationId xmlns:a16="http://schemas.microsoft.com/office/drawing/2014/main" id="{555EF652-28F0-D50F-CC08-9D3079FC6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22" y="1409126"/>
              <a:ext cx="3728997" cy="20198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AC8D4D3-19E6-7A09-9E7E-D9B7F81AD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4107" y="1425941"/>
              <a:ext cx="3702454" cy="2003059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966764-0703-41B9-4DB1-3C73D82CE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1018" y="1438969"/>
              <a:ext cx="632472" cy="663026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F2327B8-1BAE-87B5-FE63-11B39663B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0711" y="2297381"/>
              <a:ext cx="708707" cy="81194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A327E54-D218-3264-7FBD-4D4F1A5A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31782" y="1516251"/>
              <a:ext cx="684685" cy="60376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3BB5F3-890F-8D8C-6339-C50BB35C16CC}"/>
                </a:ext>
              </a:extLst>
            </p:cNvPr>
            <p:cNvSpPr txBox="1"/>
            <p:nvPr/>
          </p:nvSpPr>
          <p:spPr>
            <a:xfrm>
              <a:off x="1789829" y="3497568"/>
              <a:ext cx="1211781" cy="286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Prompt: “car”</a:t>
              </a:r>
              <a:endParaRPr lang="ko-KR" altLang="en-US" sz="1200"/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41AA1C6-8B45-7DCA-6CD5-1ED7E739864F}"/>
                </a:ext>
              </a:extLst>
            </p:cNvPr>
            <p:cNvSpPr/>
            <p:nvPr/>
          </p:nvSpPr>
          <p:spPr>
            <a:xfrm>
              <a:off x="4425986" y="2236422"/>
              <a:ext cx="328848" cy="3820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970C1F-22EE-971B-EB49-B3A4D7B05781}"/>
                </a:ext>
              </a:extLst>
            </p:cNvPr>
            <p:cNvSpPr txBox="1"/>
            <p:nvPr/>
          </p:nvSpPr>
          <p:spPr>
            <a:xfrm>
              <a:off x="5968932" y="3504403"/>
              <a:ext cx="1586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Object Localization</a:t>
              </a:r>
              <a:endParaRPr lang="ko-KR" altLang="en-US" sz="1200"/>
            </a:p>
          </p:txBody>
        </p:sp>
        <p:sp>
          <p:nvSpPr>
            <p:cNvPr id="37" name="화살표: 오른쪽 36">
              <a:extLst>
                <a:ext uri="{FF2B5EF4-FFF2-40B4-BE49-F238E27FC236}">
                  <a16:creationId xmlns:a16="http://schemas.microsoft.com/office/drawing/2014/main" id="{4B82FA16-D41A-FAD7-EEF0-65824543614E}"/>
                </a:ext>
              </a:extLst>
            </p:cNvPr>
            <p:cNvSpPr/>
            <p:nvPr/>
          </p:nvSpPr>
          <p:spPr>
            <a:xfrm>
              <a:off x="8795834" y="2216859"/>
              <a:ext cx="328848" cy="38209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6AB683-21A9-EB57-1AD7-0D543505A797}"/>
                </a:ext>
              </a:extLst>
            </p:cNvPr>
            <p:cNvSpPr txBox="1"/>
            <p:nvPr/>
          </p:nvSpPr>
          <p:spPr>
            <a:xfrm>
              <a:off x="9851370" y="3471441"/>
              <a:ext cx="1211780" cy="286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/>
                <a:t>Classification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27899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297F50-0623-AAD8-24DF-2D014895C6D9}"/>
              </a:ext>
            </a:extLst>
          </p:cNvPr>
          <p:cNvSpPr/>
          <p:nvPr/>
        </p:nvSpPr>
        <p:spPr>
          <a:xfrm>
            <a:off x="0" y="0"/>
            <a:ext cx="12181702" cy="1142999"/>
          </a:xfrm>
          <a:prstGeom prst="rect">
            <a:avLst/>
          </a:prstGeom>
          <a:solidFill>
            <a:srgbClr val="727E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3200" b="1" dirty="0">
                <a:ea typeface="맑은 고딕"/>
              </a:rPr>
              <a:t>  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03</a:t>
            </a:r>
            <a:r>
              <a:rPr lang="en-US" altLang="ko-KR" sz="3200" b="1" dirty="0">
                <a:latin typeface="Bahnschrift"/>
                <a:ea typeface="맑은 고딕"/>
                <a:cs typeface="Calibri"/>
              </a:rPr>
              <a:t>.</a:t>
            </a:r>
            <a:r>
              <a:rPr lang="ko-KR" altLang="en-US" sz="3200" b="1" dirty="0">
                <a:latin typeface="Bahnschrift"/>
                <a:ea typeface="맑은 고딕"/>
                <a:cs typeface="Calibri"/>
              </a:rPr>
              <a:t> </a:t>
            </a:r>
            <a:r>
              <a:rPr lang="en-US" altLang="ko-KR" sz="2000" b="1" dirty="0">
                <a:latin typeface="Bahnschrift"/>
                <a:ea typeface="맑은 고딕"/>
                <a:cs typeface="Calibri"/>
              </a:rPr>
              <a:t>Models</a:t>
            </a:r>
            <a:endParaRPr lang="ko-KR" altLang="en-US" sz="2000" b="1" dirty="0">
              <a:latin typeface="Bahnschrift"/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10E0E5-C4E1-BFBD-4351-1480B55897F6}"/>
              </a:ext>
            </a:extLst>
          </p:cNvPr>
          <p:cNvSpPr txBox="1"/>
          <p:nvPr/>
        </p:nvSpPr>
        <p:spPr>
          <a:xfrm>
            <a:off x="6235557" y="2469166"/>
            <a:ext cx="51771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차량 만을 학습하기 때문에 학습되는 </a:t>
            </a:r>
            <a:r>
              <a:rPr lang="en-US" altLang="ko-KR" sz="1200" b="1" dirty="0"/>
              <a:t>Image</a:t>
            </a:r>
            <a:r>
              <a:rPr lang="ko-KR" altLang="en-US" sz="1200" b="1" dirty="0"/>
              <a:t> 크기는 작아 학습 시간이 작고 차량 원본 데이터로만 학습을 할 수 있어 이미지 소실의 우려가 적음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Zero-Shot Object Detector</a:t>
            </a:r>
            <a:r>
              <a:rPr lang="ko-KR" altLang="en-US" sz="1200" b="1" dirty="0"/>
              <a:t>인 </a:t>
            </a:r>
            <a:r>
              <a:rPr lang="en-US" altLang="ko-KR" sz="1200" b="1" dirty="0"/>
              <a:t>Grounding DINO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사용해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모든 차량을 탐지 했으며 탐지에 대한 학습 시간을 단축시켰음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차량만을 학습하기 때문에 </a:t>
            </a:r>
            <a:r>
              <a:rPr lang="en-US" altLang="ko-KR" sz="1200" b="1" dirty="0"/>
              <a:t>Test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set</a:t>
            </a:r>
            <a:r>
              <a:rPr lang="ko-KR" altLang="en-US" sz="1200" b="1" dirty="0"/>
              <a:t>에서 증강하기에도 용이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이미 다량의 데이터로 학습된 모델이기 때문에 탐지에 있어서 뛰어난 성능을 보임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4351C-2BB9-E9D9-F384-4EBBBAF0EFCD}"/>
              </a:ext>
            </a:extLst>
          </p:cNvPr>
          <p:cNvSpPr txBox="1"/>
          <p:nvPr/>
        </p:nvSpPr>
        <p:spPr>
          <a:xfrm>
            <a:off x="6866051" y="1519806"/>
            <a:ext cx="39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Grounding DINO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+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b="1" dirty="0" err="1">
                <a:solidFill>
                  <a:schemeClr val="accent6">
                    <a:lumMod val="75000"/>
                  </a:schemeClr>
                </a:solidFill>
              </a:rPr>
              <a:t>ConvNeXt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FB554-DEA0-DDA1-988D-792A6877A6D8}"/>
              </a:ext>
            </a:extLst>
          </p:cNvPr>
          <p:cNvSpPr txBox="1"/>
          <p:nvPr/>
        </p:nvSpPr>
        <p:spPr>
          <a:xfrm>
            <a:off x="1577982" y="1521903"/>
            <a:ext cx="391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Baseline code, Yolov8, v6 ,,,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C7357-8452-4583-A5EE-0F43F1FC1841}"/>
              </a:ext>
            </a:extLst>
          </p:cNvPr>
          <p:cNvSpPr txBox="1"/>
          <p:nvPr/>
        </p:nvSpPr>
        <p:spPr>
          <a:xfrm>
            <a:off x="626185" y="2469166"/>
            <a:ext cx="48679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Object Detection</a:t>
            </a:r>
            <a:r>
              <a:rPr lang="ko-KR" altLang="en-US" sz="1200" b="1" dirty="0"/>
              <a:t> 을 사용하면 차량에 비해 </a:t>
            </a:r>
            <a:r>
              <a:rPr lang="en-US" altLang="ko-KR" sz="1200" b="1" dirty="0"/>
              <a:t>image</a:t>
            </a:r>
            <a:r>
              <a:rPr lang="ko-KR" altLang="en-US" sz="1200" b="1" dirty="0"/>
              <a:t> 사이즈가 크며 </a:t>
            </a:r>
            <a:r>
              <a:rPr lang="en-US" altLang="ko-KR" sz="1200" b="1" dirty="0"/>
              <a:t>resize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하게 될 경우 정보의 소실의 우려가 크며 학습시간이 긴 편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차량만 데이터 증강을 하기 어려움이 있음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학습량이 적을 경우 차량 외의 다른 가로등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오토바이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트럭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버스 등 다른 객체를 오인식 하는 경우가 많음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pPr algn="ctr"/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A7B28-1AA6-B4F3-BAA5-9F7B30315C1D}"/>
              </a:ext>
            </a:extLst>
          </p:cNvPr>
          <p:cNvSpPr txBox="1"/>
          <p:nvPr/>
        </p:nvSpPr>
        <p:spPr>
          <a:xfrm>
            <a:off x="5638548" y="1539996"/>
            <a:ext cx="45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2060"/>
                </a:solidFill>
              </a:rPr>
              <a:t>VS</a:t>
            </a:r>
            <a:endParaRPr kumimoji="1" lang="ko-KR" altLang="en-US" dirty="0">
              <a:solidFill>
                <a:srgbClr val="002060"/>
              </a:solidFill>
            </a:endParaRPr>
          </a:p>
        </p:txBody>
      </p:sp>
      <p:pic>
        <p:nvPicPr>
          <p:cNvPr id="10" name="그림 9" descr="야외, 차량, 도로, 육상 차량이(가) 표시된 사진&#10;&#10;자동 생성된 설명">
            <a:extLst>
              <a:ext uri="{FF2B5EF4-FFF2-40B4-BE49-F238E27FC236}">
                <a16:creationId xmlns:a16="http://schemas.microsoft.com/office/drawing/2014/main" id="{865A4801-14DA-850F-504A-D5BD3C24A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1" y="4709752"/>
            <a:ext cx="2036817" cy="1070545"/>
          </a:xfrm>
          <a:prstGeom prst="rect">
            <a:avLst/>
          </a:prstGeom>
        </p:spPr>
      </p:pic>
      <p:pic>
        <p:nvPicPr>
          <p:cNvPr id="12" name="그림 11" descr="야외, 차량, 도로, 육상 차량이(가) 표시된 사진&#10;&#10;자동 생성된 설명">
            <a:extLst>
              <a:ext uri="{FF2B5EF4-FFF2-40B4-BE49-F238E27FC236}">
                <a16:creationId xmlns:a16="http://schemas.microsoft.com/office/drawing/2014/main" id="{7B0B04D1-C11C-1D9D-8DCE-9D215C95C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40" y="5075803"/>
            <a:ext cx="1340368" cy="7044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779E8-BA89-AC71-432C-838D2536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861" y="4747406"/>
            <a:ext cx="632472" cy="6630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2DBF5E-7FFC-1563-519C-9911CF8A3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200" y="5357518"/>
            <a:ext cx="684685" cy="6037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1F2167-0E51-37B3-D9F4-D7AB74906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954" y="4709752"/>
            <a:ext cx="708707" cy="811945"/>
          </a:xfrm>
          <a:prstGeom prst="rect">
            <a:avLst/>
          </a:prstGeom>
        </p:spPr>
      </p:pic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3F62AEE1-06C6-6BC7-4A57-4615E7207D0E}"/>
              </a:ext>
            </a:extLst>
          </p:cNvPr>
          <p:cNvSpPr/>
          <p:nvPr/>
        </p:nvSpPr>
        <p:spPr>
          <a:xfrm>
            <a:off x="4193132" y="5494651"/>
            <a:ext cx="214313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DED7CC0-75F5-53B3-5FF5-CDBCD3DE01B1}"/>
              </a:ext>
            </a:extLst>
          </p:cNvPr>
          <p:cNvSpPr/>
          <p:nvPr/>
        </p:nvSpPr>
        <p:spPr>
          <a:xfrm>
            <a:off x="2471912" y="5502079"/>
            <a:ext cx="214313" cy="1714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C3056-FF84-7BBB-DDFE-96F303725292}"/>
              </a:ext>
            </a:extLst>
          </p:cNvPr>
          <p:cNvSpPr txBox="1"/>
          <p:nvPr/>
        </p:nvSpPr>
        <p:spPr>
          <a:xfrm>
            <a:off x="4616009" y="5363472"/>
            <a:ext cx="79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Train!</a:t>
            </a:r>
            <a:endParaRPr kumimoji="1" lang="ko-KR" altLang="en-US" b="1" dirty="0"/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F6015AB2-84E6-29E8-8BB7-7B731EADC0A9}"/>
              </a:ext>
            </a:extLst>
          </p:cNvPr>
          <p:cNvSpPr/>
          <p:nvPr/>
        </p:nvSpPr>
        <p:spPr>
          <a:xfrm>
            <a:off x="9344025" y="5245024"/>
            <a:ext cx="242888" cy="183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6026C2-0ACD-7071-D1EF-DBB42A065D01}"/>
              </a:ext>
            </a:extLst>
          </p:cNvPr>
          <p:cNvSpPr txBox="1"/>
          <p:nvPr/>
        </p:nvSpPr>
        <p:spPr>
          <a:xfrm>
            <a:off x="9829800" y="5075803"/>
            <a:ext cx="95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Train!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0877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833</Words>
  <Application>Microsoft Office PowerPoint</Application>
  <PresentationFormat>와이드스크린</PresentationFormat>
  <Paragraphs>192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Bahnschrift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송 창섭</cp:lastModifiedBy>
  <cp:revision>2</cp:revision>
  <dcterms:created xsi:type="dcterms:W3CDTF">2023-06-22T14:12:24Z</dcterms:created>
  <dcterms:modified xsi:type="dcterms:W3CDTF">2023-06-25T14:57:18Z</dcterms:modified>
</cp:coreProperties>
</file>